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14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  <p:sldMasterId id="2147483662" r:id="rId6"/>
    <p:sldMasterId id="2147483663" r:id="rId7"/>
    <p:sldMasterId id="2147483664" r:id="rId8"/>
    <p:sldMasterId id="2147483665" r:id="rId9"/>
    <p:sldMasterId id="2147483666" r:id="rId10"/>
    <p:sldMasterId id="2147483667" r:id="rId11"/>
    <p:sldMasterId id="2147483668" r:id="rId12"/>
    <p:sldMasterId id="2147483669" r:id="rId13"/>
    <p:sldMasterId id="2147483670" r:id="rId14"/>
    <p:sldMasterId id="2147483671" r:id="rId15"/>
    <p:sldMasterId id="2147483672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</p:sldIdLst>
  <p:sldSz cy="6858000" cx="9144000"/>
  <p:notesSz cx="7315200" cy="9601200"/>
  <p:embeddedFontLst>
    <p:embeddedFont>
      <p:font typeface="Old Standard TT"/>
      <p:regular r:id="rId86"/>
      <p:bold r:id="rId87"/>
      <p:italic r:id="rId88"/>
    </p:embeddedFont>
    <p:embeddedFont>
      <p:font typeface="Gill Sans"/>
      <p:regular r:id="rId89"/>
      <p:bold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736">
          <p15:clr>
            <a:srgbClr val="000000"/>
          </p15:clr>
        </p15:guide>
      </p15:sldGuideLst>
    </p:ext>
    <p:ext uri="{2D200454-40CA-4A62-9FC3-DE9A4176ACB9}">
      <p15:notesGuideLst>
        <p15:guide id="1" orient="horz" pos="3025">
          <p15:clr>
            <a:srgbClr val="000000"/>
          </p15:clr>
        </p15:guide>
        <p15:guide id="2" pos="2305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736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25" orient="horz"/>
        <p:guide pos="2305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3.xml"/><Relationship Id="rId84" Type="http://schemas.openxmlformats.org/officeDocument/2006/relationships/slide" Target="slides/slide67.xml"/><Relationship Id="rId83" Type="http://schemas.openxmlformats.org/officeDocument/2006/relationships/slide" Target="slides/slide66.xml"/><Relationship Id="rId42" Type="http://schemas.openxmlformats.org/officeDocument/2006/relationships/slide" Target="slides/slide25.xml"/><Relationship Id="rId86" Type="http://schemas.openxmlformats.org/officeDocument/2006/relationships/font" Target="fonts/OldStandardTT-regular.fntdata"/><Relationship Id="rId41" Type="http://schemas.openxmlformats.org/officeDocument/2006/relationships/slide" Target="slides/slide24.xml"/><Relationship Id="rId85" Type="http://schemas.openxmlformats.org/officeDocument/2006/relationships/slide" Target="slides/slide68.xml"/><Relationship Id="rId44" Type="http://schemas.openxmlformats.org/officeDocument/2006/relationships/slide" Target="slides/slide27.xml"/><Relationship Id="rId88" Type="http://schemas.openxmlformats.org/officeDocument/2006/relationships/font" Target="fonts/OldStandardTT-italic.fntdata"/><Relationship Id="rId43" Type="http://schemas.openxmlformats.org/officeDocument/2006/relationships/slide" Target="slides/slide26.xml"/><Relationship Id="rId87" Type="http://schemas.openxmlformats.org/officeDocument/2006/relationships/font" Target="fonts/OldStandardTT-bold.fntdata"/><Relationship Id="rId46" Type="http://schemas.openxmlformats.org/officeDocument/2006/relationships/slide" Target="slides/slide29.xml"/><Relationship Id="rId45" Type="http://schemas.openxmlformats.org/officeDocument/2006/relationships/slide" Target="slides/slide28.xml"/><Relationship Id="rId89" Type="http://schemas.openxmlformats.org/officeDocument/2006/relationships/font" Target="fonts/GillSans-regular.fntdata"/><Relationship Id="rId80" Type="http://schemas.openxmlformats.org/officeDocument/2006/relationships/slide" Target="slides/slide63.xml"/><Relationship Id="rId82" Type="http://schemas.openxmlformats.org/officeDocument/2006/relationships/slide" Target="slides/slide65.xml"/><Relationship Id="rId81" Type="http://schemas.openxmlformats.org/officeDocument/2006/relationships/slide" Target="slides/slide64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1.xml"/><Relationship Id="rId47" Type="http://schemas.openxmlformats.org/officeDocument/2006/relationships/slide" Target="slides/slide30.xml"/><Relationship Id="rId49" Type="http://schemas.openxmlformats.org/officeDocument/2006/relationships/slide" Target="slides/slide3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56.xml"/><Relationship Id="rId72" Type="http://schemas.openxmlformats.org/officeDocument/2006/relationships/slide" Target="slides/slide55.xml"/><Relationship Id="rId31" Type="http://schemas.openxmlformats.org/officeDocument/2006/relationships/slide" Target="slides/slide14.xml"/><Relationship Id="rId75" Type="http://schemas.openxmlformats.org/officeDocument/2006/relationships/slide" Target="slides/slide58.xml"/><Relationship Id="rId30" Type="http://schemas.openxmlformats.org/officeDocument/2006/relationships/slide" Target="slides/slide13.xml"/><Relationship Id="rId74" Type="http://schemas.openxmlformats.org/officeDocument/2006/relationships/slide" Target="slides/slide57.xml"/><Relationship Id="rId33" Type="http://schemas.openxmlformats.org/officeDocument/2006/relationships/slide" Target="slides/slide16.xml"/><Relationship Id="rId77" Type="http://schemas.openxmlformats.org/officeDocument/2006/relationships/slide" Target="slides/slide60.xml"/><Relationship Id="rId32" Type="http://schemas.openxmlformats.org/officeDocument/2006/relationships/slide" Target="slides/slide15.xml"/><Relationship Id="rId76" Type="http://schemas.openxmlformats.org/officeDocument/2006/relationships/slide" Target="slides/slide59.xml"/><Relationship Id="rId35" Type="http://schemas.openxmlformats.org/officeDocument/2006/relationships/slide" Target="slides/slide18.xml"/><Relationship Id="rId79" Type="http://schemas.openxmlformats.org/officeDocument/2006/relationships/slide" Target="slides/slide62.xml"/><Relationship Id="rId34" Type="http://schemas.openxmlformats.org/officeDocument/2006/relationships/slide" Target="slides/slide17.xml"/><Relationship Id="rId78" Type="http://schemas.openxmlformats.org/officeDocument/2006/relationships/slide" Target="slides/slide61.xml"/><Relationship Id="rId71" Type="http://schemas.openxmlformats.org/officeDocument/2006/relationships/slide" Target="slides/slide54.xml"/><Relationship Id="rId70" Type="http://schemas.openxmlformats.org/officeDocument/2006/relationships/slide" Target="slides/slide53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9" Type="http://schemas.openxmlformats.org/officeDocument/2006/relationships/slide" Target="slides/slide22.xml"/><Relationship Id="rId38" Type="http://schemas.openxmlformats.org/officeDocument/2006/relationships/slide" Target="slides/slide21.xml"/><Relationship Id="rId62" Type="http://schemas.openxmlformats.org/officeDocument/2006/relationships/slide" Target="slides/slide45.xml"/><Relationship Id="rId61" Type="http://schemas.openxmlformats.org/officeDocument/2006/relationships/slide" Target="slides/slide44.xml"/><Relationship Id="rId20" Type="http://schemas.openxmlformats.org/officeDocument/2006/relationships/slide" Target="slides/slide3.xml"/><Relationship Id="rId64" Type="http://schemas.openxmlformats.org/officeDocument/2006/relationships/slide" Target="slides/slide47.xml"/><Relationship Id="rId63" Type="http://schemas.openxmlformats.org/officeDocument/2006/relationships/slide" Target="slides/slide46.xml"/><Relationship Id="rId22" Type="http://schemas.openxmlformats.org/officeDocument/2006/relationships/slide" Target="slides/slide5.xml"/><Relationship Id="rId66" Type="http://schemas.openxmlformats.org/officeDocument/2006/relationships/slide" Target="slides/slide49.xml"/><Relationship Id="rId21" Type="http://schemas.openxmlformats.org/officeDocument/2006/relationships/slide" Target="slides/slide4.xml"/><Relationship Id="rId65" Type="http://schemas.openxmlformats.org/officeDocument/2006/relationships/slide" Target="slides/slide48.xml"/><Relationship Id="rId24" Type="http://schemas.openxmlformats.org/officeDocument/2006/relationships/slide" Target="slides/slide7.xml"/><Relationship Id="rId68" Type="http://schemas.openxmlformats.org/officeDocument/2006/relationships/slide" Target="slides/slide51.xml"/><Relationship Id="rId23" Type="http://schemas.openxmlformats.org/officeDocument/2006/relationships/slide" Target="slides/slide6.xml"/><Relationship Id="rId67" Type="http://schemas.openxmlformats.org/officeDocument/2006/relationships/slide" Target="slides/slide50.xml"/><Relationship Id="rId60" Type="http://schemas.openxmlformats.org/officeDocument/2006/relationships/slide" Target="slides/slide43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69" Type="http://schemas.openxmlformats.org/officeDocument/2006/relationships/slide" Target="slides/slide5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9" Type="http://schemas.openxmlformats.org/officeDocument/2006/relationships/slide" Target="slides/slide12.xml"/><Relationship Id="rId51" Type="http://schemas.openxmlformats.org/officeDocument/2006/relationships/slide" Target="slides/slide34.xml"/><Relationship Id="rId50" Type="http://schemas.openxmlformats.org/officeDocument/2006/relationships/slide" Target="slides/slide33.xml"/><Relationship Id="rId53" Type="http://schemas.openxmlformats.org/officeDocument/2006/relationships/slide" Target="slides/slide36.xml"/><Relationship Id="rId52" Type="http://schemas.openxmlformats.org/officeDocument/2006/relationships/slide" Target="slides/slide35.xml"/><Relationship Id="rId11" Type="http://schemas.openxmlformats.org/officeDocument/2006/relationships/slideMaster" Target="slideMasters/slideMaster8.xml"/><Relationship Id="rId55" Type="http://schemas.openxmlformats.org/officeDocument/2006/relationships/slide" Target="slides/slide38.xml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37.xml"/><Relationship Id="rId13" Type="http://schemas.openxmlformats.org/officeDocument/2006/relationships/slideMaster" Target="slideMasters/slideMaster10.xml"/><Relationship Id="rId57" Type="http://schemas.openxmlformats.org/officeDocument/2006/relationships/slide" Target="slides/slide40.xml"/><Relationship Id="rId12" Type="http://schemas.openxmlformats.org/officeDocument/2006/relationships/slideMaster" Target="slideMasters/slideMaster9.xml"/><Relationship Id="rId56" Type="http://schemas.openxmlformats.org/officeDocument/2006/relationships/slide" Target="slides/slide39.xml"/><Relationship Id="rId90" Type="http://schemas.openxmlformats.org/officeDocument/2006/relationships/font" Target="fonts/GillSans-bold.fntdata"/><Relationship Id="rId15" Type="http://schemas.openxmlformats.org/officeDocument/2006/relationships/slideMaster" Target="slideMasters/slideMaster12.xml"/><Relationship Id="rId59" Type="http://schemas.openxmlformats.org/officeDocument/2006/relationships/slide" Target="slides/slide42.xml"/><Relationship Id="rId14" Type="http://schemas.openxmlformats.org/officeDocument/2006/relationships/slideMaster" Target="slideMasters/slideMaster11.xml"/><Relationship Id="rId58" Type="http://schemas.openxmlformats.org/officeDocument/2006/relationships/slide" Target="slides/slide41.xml"/><Relationship Id="rId17" Type="http://schemas.openxmlformats.org/officeDocument/2006/relationships/notesMaster" Target="notesMasters/notesMaster1.xml"/><Relationship Id="rId16" Type="http://schemas.openxmlformats.org/officeDocument/2006/relationships/slideMaster" Target="slideMasters/slideMaster13.xml"/><Relationship Id="rId19" Type="http://schemas.openxmlformats.org/officeDocument/2006/relationships/slide" Target="slides/slide2.xml"/><Relationship Id="rId1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200" lIns="100425" spcFirstLastPara="1" rIns="100425" wrap="square" tIns="502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11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p12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3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p13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4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p14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2" name="Google Shape;392;p15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p16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7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p17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Google Shape;414;p18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9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p19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3" name="Google Shape;183;p2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0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0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1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2" name="Google Shape;442;p21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2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2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3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3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4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p24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5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6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6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7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8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Google Shape;496;p28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9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Google Shape;508;p29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0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Google Shape;514;p30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1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p31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6" name="Google Shape;526;p32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6" name="Google Shape;536;p33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4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Google Shape;544;p34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5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6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6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7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7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9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9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p4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0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1" name="Google Shape;641;p40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1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1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2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2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1" name="Google Shape;661;p43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6" name="Google Shape;676;p44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5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8" name="Google Shape;688;p45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6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6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7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7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8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8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9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0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1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1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2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2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3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3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4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4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5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5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6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6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7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8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8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9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9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0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0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1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1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2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62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3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3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4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4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5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5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6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66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7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67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8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68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:notes"/>
          <p:cNvSpPr txBox="1"/>
          <p:nvPr>
            <p:ph idx="1" type="body"/>
          </p:nvPr>
        </p:nvSpPr>
        <p:spPr>
          <a:xfrm>
            <a:off x="973137" y="4560887"/>
            <a:ext cx="5367337" cy="4318000"/>
          </a:xfrm>
          <a:prstGeom prst="rect">
            <a:avLst/>
          </a:prstGeom>
        </p:spPr>
        <p:txBody>
          <a:bodyPr anchorCtr="0" anchor="t" bIns="50200" lIns="100425" spcFirstLastPara="1" rIns="100425" wrap="square" tIns="50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8:notes"/>
          <p:cNvSpPr/>
          <p:nvPr>
            <p:ph idx="2" type="sldImg"/>
          </p:nvPr>
        </p:nvSpPr>
        <p:spPr>
          <a:xfrm>
            <a:off x="1268412" y="728662"/>
            <a:ext cx="4781550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/>
          <p:nvPr>
            <p:ph idx="2" type="sldImg"/>
          </p:nvPr>
        </p:nvSpPr>
        <p:spPr>
          <a:xfrm>
            <a:off x="1260475" y="720725"/>
            <a:ext cx="4799012" cy="35988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9:notes"/>
          <p:cNvSpPr txBox="1"/>
          <p:nvPr>
            <p:ph idx="1" type="body"/>
          </p:nvPr>
        </p:nvSpPr>
        <p:spPr>
          <a:xfrm>
            <a:off x="974725" y="4559300"/>
            <a:ext cx="536575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7500" lIns="95025" spcFirstLastPara="1" rIns="95025" wrap="square" tIns="47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2396319" y="802299"/>
            <a:ext cx="5618515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6319" y="3531205"/>
            <a:ext cx="5618515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16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2395537" y="328612"/>
            <a:ext cx="308768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435100" y="798512"/>
            <a:ext cx="80168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1444148" y="1129513"/>
            <a:ext cx="3244935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/>
          <p:nvPr>
            <p:ph idx="2" type="pic"/>
          </p:nvPr>
        </p:nvSpPr>
        <p:spPr>
          <a:xfrm>
            <a:off x="5640128" y="1122543"/>
            <a:ext cx="2234998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1443492" y="3145992"/>
            <a:ext cx="3240286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46" name="Google Shape;146;p21"/>
          <p:cNvSpPr txBox="1"/>
          <p:nvPr>
            <p:ph idx="10" type="dt"/>
          </p:nvPr>
        </p:nvSpPr>
        <p:spPr>
          <a:xfrm>
            <a:off x="1436687" y="5470525"/>
            <a:ext cx="3252787" cy="31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1" type="ftr"/>
          </p:nvPr>
        </p:nvSpPr>
        <p:spPr>
          <a:xfrm>
            <a:off x="1438275" y="319087"/>
            <a:ext cx="32512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 rot="5400000">
            <a:off x="3004343" y="454818"/>
            <a:ext cx="3449637" cy="6572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 rot="5400000">
            <a:off x="5139597" y="2577405"/>
            <a:ext cx="4659889" cy="1103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 rot="5400000">
            <a:off x="1764094" y="478371"/>
            <a:ext cx="4659889" cy="5301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showMasterSp="0" type="txAndObj">
  <p:cSld name="TEXT_AND_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11163" y="1143000"/>
            <a:ext cx="408305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646613" y="1143000"/>
            <a:ext cx="408305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443491" y="1756130"/>
            <a:ext cx="5617002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1443492" y="3806196"/>
            <a:ext cx="5617002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1443491" y="804890"/>
            <a:ext cx="6571343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1443490" y="2013936"/>
            <a:ext cx="3125871" cy="3437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4889182" y="2013936"/>
            <a:ext cx="3125652" cy="3437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1443491" y="804164"/>
            <a:ext cx="6571344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1443491" y="2019550"/>
            <a:ext cx="3125766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1443491" y="2824270"/>
            <a:ext cx="3125766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4889182" y="2023004"/>
            <a:ext cx="31256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14" name="Google Shape;114;p17"/>
          <p:cNvSpPr txBox="1"/>
          <p:nvPr>
            <p:ph idx="4" type="body"/>
          </p:nvPr>
        </p:nvSpPr>
        <p:spPr>
          <a:xfrm>
            <a:off x="4889182" y="2821491"/>
            <a:ext cx="31256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1439042" y="798973"/>
            <a:ext cx="2425950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186656" y="798974"/>
            <a:ext cx="3828178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2" type="body"/>
          </p:nvPr>
        </p:nvSpPr>
        <p:spPr>
          <a:xfrm>
            <a:off x="1439042" y="3205492"/>
            <a:ext cx="2427369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29" name="Google Shape;129;p19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6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9.xml"/><Relationship Id="rId3" Type="http://schemas.openxmlformats.org/officeDocument/2006/relationships/theme" Target="../theme/theme4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0.xml"/><Relationship Id="rId3" Type="http://schemas.openxmlformats.org/officeDocument/2006/relationships/theme" Target="../theme/theme7.x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10.xml"/></Relationships>
</file>

<file path=ppt/slideMasters/_rels/slideMaster13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8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1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3" Type="http://schemas.openxmlformats.org/officeDocument/2006/relationships/theme" Target="../theme/theme9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image" Target="../media/image4.jpg"/><Relationship Id="rId3" Type="http://schemas.openxmlformats.org/officeDocument/2006/relationships/theme" Target="../theme/theme13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6.xml"/><Relationship Id="rId3" Type="http://schemas.openxmlformats.org/officeDocument/2006/relationships/theme" Target="../theme/theme5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7.xml"/><Relationship Id="rId3" Type="http://schemas.openxmlformats.org/officeDocument/2006/relationships/theme" Target="../theme/theme12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8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2395537" y="3529012"/>
            <a:ext cx="561975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" name="Google Shape;7;p1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2395537" y="328612"/>
            <a:ext cx="308768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1435100" y="798512"/>
            <a:ext cx="80168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18"/>
          <p:cNvCxnSpPr/>
          <p:nvPr/>
        </p:nvCxnSpPr>
        <p:spPr>
          <a:xfrm>
            <a:off x="1441450" y="3205162"/>
            <a:ext cx="242411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20" name="Google Shape;120;p18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0"/>
          <p:cNvGrpSpPr/>
          <p:nvPr/>
        </p:nvGrpSpPr>
        <p:grpSpPr>
          <a:xfrm>
            <a:off x="4995862" y="482600"/>
            <a:ext cx="3511550" cy="5148262"/>
            <a:chOff x="6852919" y="583365"/>
            <a:chExt cx="4681849" cy="5181928"/>
          </a:xfrm>
        </p:grpSpPr>
        <p:sp>
          <p:nvSpPr>
            <p:cNvPr id="134" name="Google Shape;134;p20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6" name="Google Shape;136;p20"/>
          <p:cNvCxnSpPr/>
          <p:nvPr/>
        </p:nvCxnSpPr>
        <p:spPr>
          <a:xfrm>
            <a:off x="1441450" y="3143250"/>
            <a:ext cx="3241675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37" name="Google Shape;137;p20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10" type="dt"/>
          </p:nvPr>
        </p:nvSpPr>
        <p:spPr>
          <a:xfrm>
            <a:off x="1436687" y="5470525"/>
            <a:ext cx="3252787" cy="31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11" type="ftr"/>
          </p:nvPr>
        </p:nvSpPr>
        <p:spPr>
          <a:xfrm>
            <a:off x="1438275" y="319087"/>
            <a:ext cx="32512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22"/>
          <p:cNvCxnSpPr/>
          <p:nvPr/>
        </p:nvCxnSpPr>
        <p:spPr>
          <a:xfrm>
            <a:off x="1443037" y="1847850"/>
            <a:ext cx="657225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51" name="Google Shape;151;p22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3" name="Google Shape;153;p22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4"/>
          <p:cNvCxnSpPr/>
          <p:nvPr/>
        </p:nvCxnSpPr>
        <p:spPr>
          <a:xfrm>
            <a:off x="6918325" y="798512"/>
            <a:ext cx="0" cy="466090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64" name="Google Shape;164;p24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1443037" y="1847850"/>
            <a:ext cx="657225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9"/>
          <p:cNvCxnSpPr/>
          <p:nvPr/>
        </p:nvCxnSpPr>
        <p:spPr>
          <a:xfrm>
            <a:off x="1443037" y="1847850"/>
            <a:ext cx="657225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0" name="Google Shape;50;p9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0" y="2016125"/>
            <a:ext cx="9144000" cy="4079875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2" name="Google Shape;62;p11"/>
          <p:cNvPicPr preferRelativeResize="0"/>
          <p:nvPr/>
        </p:nvPicPr>
        <p:blipFill rotWithShape="1">
          <a:blip r:embed="rId2">
            <a:alphaModFix/>
          </a:blip>
          <a:srcRect b="-1538" l="12500" r="12500" t="1538"/>
          <a:stretch/>
        </p:blipFill>
        <p:spPr>
          <a:xfrm>
            <a:off x="0" y="6096000"/>
            <a:ext cx="9144000" cy="77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1"/>
          <p:cNvCxnSpPr/>
          <p:nvPr/>
        </p:nvCxnSpPr>
        <p:spPr>
          <a:xfrm>
            <a:off x="0" y="6100762"/>
            <a:ext cx="9144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19607"/>
              </a:srgbClr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64" name="Google Shape;64;p11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11"/>
          <p:cNvGrpSpPr/>
          <p:nvPr/>
        </p:nvGrpSpPr>
        <p:grpSpPr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70" name="Google Shape;70;p11"/>
            <p:cNvSpPr txBox="1"/>
            <p:nvPr/>
          </p:nvSpPr>
          <p:spPr>
            <a:xfrm>
              <a:off x="264" y="788"/>
              <a:ext cx="5232" cy="61"/>
            </a:xfrm>
            <a:prstGeom prst="rect">
              <a:avLst/>
            </a:prstGeom>
            <a:gradFill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1" name="Google Shape;71;p11"/>
            <p:cNvSpPr txBox="1"/>
            <p:nvPr/>
          </p:nvSpPr>
          <p:spPr>
            <a:xfrm>
              <a:off x="264" y="881"/>
              <a:ext cx="5232" cy="31"/>
            </a:xfrm>
            <a:prstGeom prst="rect">
              <a:avLst/>
            </a:prstGeom>
            <a:gradFill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72" name="Google Shape;72;p11"/>
          <p:cNvGrpSpPr/>
          <p:nvPr/>
        </p:nvGrpSpPr>
        <p:grpSpPr>
          <a:xfrm>
            <a:off x="381000" y="6400800"/>
            <a:ext cx="8382000" cy="304800"/>
            <a:chOff x="288" y="3408"/>
            <a:chExt cx="5280" cy="192"/>
          </a:xfrm>
        </p:grpSpPr>
        <p:sp>
          <p:nvSpPr>
            <p:cNvPr id="73" name="Google Shape;73;p11"/>
            <p:cNvSpPr txBox="1"/>
            <p:nvPr/>
          </p:nvSpPr>
          <p:spPr>
            <a:xfrm>
              <a:off x="288" y="3408"/>
              <a:ext cx="5280" cy="19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4" name="Google Shape;74;p11"/>
            <p:cNvSpPr txBox="1"/>
            <p:nvPr/>
          </p:nvSpPr>
          <p:spPr>
            <a:xfrm>
              <a:off x="288" y="3408"/>
              <a:ext cx="5269" cy="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6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© Tan,Steinbach, Kumar 	    	Introduction to Data Mining        		      4/18/2004               </a:t>
              </a:r>
              <a:fld id="{00000000-1234-1234-1234-123412341234}" type="slidenum">
                <a:rPr b="0" i="0" lang="en-US" sz="1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fld>
              <a:r>
                <a:rPr b="0" i="0" lang="en-US" sz="1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2"/>
          <p:cNvCxnSpPr/>
          <p:nvPr/>
        </p:nvCxnSpPr>
        <p:spPr>
          <a:xfrm>
            <a:off x="1443037" y="3805237"/>
            <a:ext cx="561816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7" name="Google Shape;77;p12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Google Shape;89;p14"/>
          <p:cNvCxnSpPr/>
          <p:nvPr/>
        </p:nvCxnSpPr>
        <p:spPr>
          <a:xfrm>
            <a:off x="1443037" y="1847850"/>
            <a:ext cx="657225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90" name="Google Shape;90;p14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6"/>
          <p:cNvCxnSpPr/>
          <p:nvPr/>
        </p:nvCxnSpPr>
        <p:spPr>
          <a:xfrm>
            <a:off x="1443037" y="1847850"/>
            <a:ext cx="657225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04" name="Google Shape;104;p16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10" type="dt"/>
          </p:nvPr>
        </p:nvSpPr>
        <p:spPr>
          <a:xfrm>
            <a:off x="5646737" y="330200"/>
            <a:ext cx="2368550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>
                <a:solidFill>
                  <a:srgbClr val="898989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1" type="ftr"/>
          </p:nvPr>
        </p:nvSpPr>
        <p:spPr>
          <a:xfrm>
            <a:off x="1443037" y="328612"/>
            <a:ext cx="4033837" cy="309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487362" y="798512"/>
            <a:ext cx="7953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28.png"/><Relationship Id="rId8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6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ctrTitle"/>
          </p:nvPr>
        </p:nvSpPr>
        <p:spPr>
          <a:xfrm>
            <a:off x="0" y="381000"/>
            <a:ext cx="9099550" cy="3894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Gill Sans"/>
              <a:buNone/>
            </a:pPr>
            <a:r>
              <a:rPr b="1" i="0" lang="en-US" sz="5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PAPER I : </a:t>
            </a:r>
            <a:r>
              <a:rPr b="0" i="0" lang="en-US" sz="5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MINING                 UNIT – I</a:t>
            </a:r>
            <a:br>
              <a:rPr b="0" i="0" lang="en-US" sz="5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5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MINING: DATA</a:t>
            </a:r>
            <a:br>
              <a:rPr b="0" i="0" lang="en-US" sz="5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2286000" y="4724400"/>
            <a:ext cx="5883275" cy="157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chemeClr val="fol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ONLINE / LIVE TEACHING CLASSES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Times New Roman"/>
              <a:buNone/>
            </a:pPr>
            <a:r>
              <a:rPr b="1" i="0" lang="en-US" sz="2400" u="none" cap="none" strike="noStrike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SESSION 2021-2022</a:t>
            </a:r>
            <a:endParaRPr b="1" i="0" sz="2400" u="none" cap="none" strike="noStrik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/>
          <p:nvPr>
            <p:ph type="title"/>
          </p:nvPr>
        </p:nvSpPr>
        <p:spPr>
          <a:xfrm>
            <a:off x="228600" y="0"/>
            <a:ext cx="858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TYPES OF DATA SETS </a:t>
            </a:r>
            <a:endParaRPr/>
          </a:p>
        </p:txBody>
      </p:sp>
      <p:sp>
        <p:nvSpPr>
          <p:cNvPr id="362" name="Google Shape;362;p35"/>
          <p:cNvSpPr txBox="1"/>
          <p:nvPr>
            <p:ph idx="1" type="body"/>
          </p:nvPr>
        </p:nvSpPr>
        <p:spPr>
          <a:xfrm>
            <a:off x="146050" y="990600"/>
            <a:ext cx="839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</a:pPr>
            <a:r>
              <a:rPr b="1" i="0" lang="en-US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Record</a:t>
            </a:r>
            <a:endParaRPr/>
          </a:p>
          <a:p>
            <a:pPr indent="-2286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Matrix</a:t>
            </a:r>
            <a:endParaRPr/>
          </a:p>
          <a:p>
            <a:pPr indent="-2286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Document Data</a:t>
            </a:r>
            <a:endParaRPr/>
          </a:p>
          <a:p>
            <a:pPr indent="-2286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Transaction Data</a:t>
            </a:r>
            <a:endParaRPr b="1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lnSpc>
                <a:spcPct val="95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</a:pPr>
            <a:r>
              <a:rPr b="1" i="0" lang="en-US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Graph</a:t>
            </a:r>
            <a:endParaRPr/>
          </a:p>
          <a:p>
            <a:pPr indent="-2286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World Wide Web</a:t>
            </a:r>
            <a:endParaRPr/>
          </a:p>
          <a:p>
            <a:pPr indent="-2286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Molecular Structures</a:t>
            </a:r>
            <a:endParaRPr/>
          </a:p>
          <a:p>
            <a:pPr indent="-285750" lvl="0" marL="285750" marR="0" rtl="0" algn="l">
              <a:lnSpc>
                <a:spcPct val="95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•"/>
            </a:pPr>
            <a:r>
              <a:rPr b="1" i="0" lang="en-US" sz="2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Ordered</a:t>
            </a:r>
            <a:endParaRPr/>
          </a:p>
          <a:p>
            <a:pPr indent="-2286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Spatial Data</a:t>
            </a:r>
            <a:endParaRPr/>
          </a:p>
          <a:p>
            <a:pPr indent="-2286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Temporal Data</a:t>
            </a:r>
            <a:endParaRPr/>
          </a:p>
          <a:p>
            <a:pPr indent="-2286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Sequential Data</a:t>
            </a:r>
            <a:endParaRPr/>
          </a:p>
          <a:p>
            <a:pPr indent="-2286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Genetic Sequence Data</a:t>
            </a:r>
            <a:endParaRPr/>
          </a:p>
          <a:p>
            <a:pPr indent="-1270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type="title"/>
          </p:nvPr>
        </p:nvSpPr>
        <p:spPr>
          <a:xfrm>
            <a:off x="228600" y="0"/>
            <a:ext cx="858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ill Sans"/>
              <a:buNone/>
            </a:pPr>
            <a:r>
              <a:rPr b="0" i="0" lang="en-US" sz="25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IMPORTANT CHARACTERISTICS OF STRUCTURED DATA</a:t>
            </a:r>
            <a:endParaRPr/>
          </a:p>
        </p:txBody>
      </p:sp>
      <p:sp>
        <p:nvSpPr>
          <p:cNvPr id="368" name="Google Shape;368;p36"/>
          <p:cNvSpPr txBox="1"/>
          <p:nvPr>
            <p:ph idx="1" type="body"/>
          </p:nvPr>
        </p:nvSpPr>
        <p:spPr>
          <a:xfrm>
            <a:off x="146050" y="990600"/>
            <a:ext cx="839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Dimensionality</a:t>
            </a:r>
            <a:endParaRPr/>
          </a:p>
          <a:p>
            <a:pPr indent="-228600" lvl="2" marL="11430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Curse of Dimensionality</a:t>
            </a:r>
            <a:endParaRPr/>
          </a:p>
          <a:p>
            <a:pPr indent="-1270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Sparsity</a:t>
            </a:r>
            <a:endParaRPr/>
          </a:p>
          <a:p>
            <a:pPr indent="-228600" lvl="2" marL="11430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Only presence counts</a:t>
            </a:r>
            <a:endParaRPr/>
          </a:p>
          <a:p>
            <a:pPr indent="-1270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1" marL="6858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Resolution</a:t>
            </a:r>
            <a:endParaRPr/>
          </a:p>
          <a:p>
            <a:pPr indent="-228600" lvl="2" marL="1143000" marR="0" rtl="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Patterns depend on the scale </a:t>
            </a:r>
            <a:endParaRPr/>
          </a:p>
          <a:p>
            <a:pPr indent="-101600" lvl="1" marL="685800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1" marL="685800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RECORD DATA </a:t>
            </a:r>
            <a:endParaRPr/>
          </a:p>
        </p:txBody>
      </p:sp>
      <p:sp>
        <p:nvSpPr>
          <p:cNvPr id="374" name="Google Shape;374;p37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that consists of a collection of records, each of which consists of a fixed set of attributes </a:t>
            </a:r>
            <a:endParaRPr/>
          </a:p>
          <a:p>
            <a:pPr indent="-1270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270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75" name="Google Shape;3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3201987"/>
            <a:ext cx="3419475" cy="365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/>
          <p:nvPr>
            <p:ph type="title"/>
          </p:nvPr>
        </p:nvSpPr>
        <p:spPr>
          <a:xfrm>
            <a:off x="1371600" y="161925"/>
            <a:ext cx="6570662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MATRIX </a:t>
            </a:r>
            <a:endParaRPr/>
          </a:p>
        </p:txBody>
      </p:sp>
      <p:sp>
        <p:nvSpPr>
          <p:cNvPr id="381" name="Google Shape;381;p38"/>
          <p:cNvSpPr txBox="1"/>
          <p:nvPr>
            <p:ph idx="1" type="body"/>
          </p:nvPr>
        </p:nvSpPr>
        <p:spPr>
          <a:xfrm>
            <a:off x="411162" y="1143000"/>
            <a:ext cx="83185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data objects have the same fixed set of numeric attributes, then the data objects can be thought of as points in a multi-dimensional space, where each dimension represents a distinct attribute </a:t>
            </a:r>
            <a:endParaRPr/>
          </a:p>
          <a:p>
            <a:pPr indent="-120650" lvl="4" marL="2057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Such data set can be represented by an m by n matrix, where there are m rows, one for each object, and n columns, one for each attribute</a:t>
            </a:r>
            <a:endParaRPr/>
          </a:p>
        </p:txBody>
      </p:sp>
      <p:pic>
        <p:nvPicPr>
          <p:cNvPr id="382" name="Google Shape;3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4435475"/>
            <a:ext cx="6705600" cy="17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DOCUMENT DATA</a:t>
            </a:r>
            <a:endParaRPr/>
          </a:p>
        </p:txBody>
      </p:sp>
      <p:sp>
        <p:nvSpPr>
          <p:cNvPr id="388" name="Google Shape;388;p39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document becomes a `term' vector, 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term is a component (attribute) of the vector,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value of each component is the number of times the corresponding term occurs in the document. </a:t>
            </a:r>
            <a:endParaRPr/>
          </a:p>
          <a:p>
            <a:pPr indent="-1270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270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89" name="Google Shape;38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3581400"/>
            <a:ext cx="6705600" cy="311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TRANSACTION DATA</a:t>
            </a:r>
            <a:endParaRPr/>
          </a:p>
        </p:txBody>
      </p:sp>
      <p:sp>
        <p:nvSpPr>
          <p:cNvPr id="395" name="Google Shape;395;p40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special type of record data, where 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record (transaction) involves a set of items.  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example, consider a grocery store.  The set of products purchased by a customer during one shopping trip constitute a transaction, while the individual products that were purchased are the items. </a:t>
            </a:r>
            <a:endParaRPr/>
          </a:p>
          <a:p>
            <a:pPr indent="-1270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270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96" name="Google Shape;39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4291012"/>
            <a:ext cx="4495800" cy="2351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GRAPH DATA </a:t>
            </a:r>
            <a:endParaRPr/>
          </a:p>
        </p:txBody>
      </p:sp>
      <p:sp>
        <p:nvSpPr>
          <p:cNvPr id="402" name="Google Shape;402;p41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Examples: Generic graph and HTML Links </a:t>
            </a:r>
            <a:endParaRPr/>
          </a:p>
        </p:txBody>
      </p:sp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133600"/>
            <a:ext cx="3556000" cy="2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3875" y="2895600"/>
            <a:ext cx="45720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CHEMICAL DATA </a:t>
            </a:r>
            <a:endParaRPr/>
          </a:p>
        </p:txBody>
      </p:sp>
      <p:sp>
        <p:nvSpPr>
          <p:cNvPr id="410" name="Google Shape;410;p42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Benzene Molecule: C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6</a:t>
            </a:r>
            <a:endParaRPr/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baseline="-25000" i="0" sz="20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11" name="Google Shape;41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590800"/>
            <a:ext cx="3921125" cy="365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ORDERED DATA </a:t>
            </a:r>
            <a:endParaRPr/>
          </a:p>
        </p:txBody>
      </p:sp>
      <p:sp>
        <p:nvSpPr>
          <p:cNvPr id="417" name="Google Shape;417;p43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Sequences of transactions</a:t>
            </a:r>
            <a:endParaRPr/>
          </a:p>
        </p:txBody>
      </p:sp>
      <p:pic>
        <p:nvPicPr>
          <p:cNvPr id="418" name="Google Shape;41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7725" y="2408237"/>
            <a:ext cx="5121275" cy="38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3"/>
          <p:cNvSpPr txBox="1"/>
          <p:nvPr/>
        </p:nvSpPr>
        <p:spPr>
          <a:xfrm>
            <a:off x="2422525" y="5486400"/>
            <a:ext cx="20574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element of the sequence</a:t>
            </a:r>
            <a:endParaRPr/>
          </a:p>
        </p:txBody>
      </p:sp>
      <p:sp>
        <p:nvSpPr>
          <p:cNvPr id="420" name="Google Shape;420;p43"/>
          <p:cNvSpPr/>
          <p:nvPr/>
        </p:nvSpPr>
        <p:spPr>
          <a:xfrm rot="-5400000">
            <a:off x="2994025" y="4457700"/>
            <a:ext cx="533400" cy="1371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2514600" y="1828800"/>
            <a:ext cx="2057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Items/Events</a:t>
            </a:r>
            <a:endParaRPr/>
          </a:p>
        </p:txBody>
      </p:sp>
      <p:cxnSp>
        <p:nvCxnSpPr>
          <p:cNvPr id="422" name="Google Shape;422;p43"/>
          <p:cNvCxnSpPr/>
          <p:nvPr/>
        </p:nvCxnSpPr>
        <p:spPr>
          <a:xfrm>
            <a:off x="3124200" y="2286000"/>
            <a:ext cx="0" cy="838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423" name="Google Shape;423;p43"/>
          <p:cNvCxnSpPr/>
          <p:nvPr/>
        </p:nvCxnSpPr>
        <p:spPr>
          <a:xfrm>
            <a:off x="3581400" y="2286000"/>
            <a:ext cx="0" cy="838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ORDERED DATA </a:t>
            </a:r>
            <a:endParaRPr/>
          </a:p>
        </p:txBody>
      </p:sp>
      <p:sp>
        <p:nvSpPr>
          <p:cNvPr id="429" name="Google Shape;429;p44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Genomic sequence data</a:t>
            </a:r>
            <a:endParaRPr/>
          </a:p>
        </p:txBody>
      </p:sp>
      <p:pic>
        <p:nvPicPr>
          <p:cNvPr id="430" name="Google Shape;43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2373312"/>
            <a:ext cx="4278312" cy="36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WHAT IS DATA?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411162" y="1143000"/>
            <a:ext cx="408305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Collection of data objects and their attributes</a:t>
            </a:r>
            <a:endParaRPr/>
          </a:p>
          <a:p>
            <a:pPr indent="-133350" lvl="4" marL="2057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t/>
            </a:r>
            <a:endParaRPr b="0" i="0" sz="15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 attribute is a property or characteristic of an object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Examples: eye color of a person, temperature, etc.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Attribute is also known as variable, field, characteristic, or feature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collection of attributes describe an object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 is also known as record, point, case, sample, entity, or instance</a:t>
            </a:r>
            <a:endParaRPr/>
          </a:p>
          <a:p>
            <a:pPr indent="-1206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b="0" i="0" sz="17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87" name="Google Shape;187;p27"/>
          <p:cNvGrpSpPr/>
          <p:nvPr/>
        </p:nvGrpSpPr>
        <p:grpSpPr>
          <a:xfrm>
            <a:off x="5638800" y="1752600"/>
            <a:ext cx="3513137" cy="4191000"/>
            <a:chOff x="3403" y="1104"/>
            <a:chExt cx="2213" cy="2640"/>
          </a:xfrm>
        </p:grpSpPr>
        <p:pic>
          <p:nvPicPr>
            <p:cNvPr id="188" name="Google Shape;18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03" y="1378"/>
              <a:ext cx="2213" cy="23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7"/>
            <p:cNvSpPr/>
            <p:nvPr/>
          </p:nvSpPr>
          <p:spPr>
            <a:xfrm rot="5400000">
              <a:off x="4340" y="240"/>
              <a:ext cx="240" cy="1968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90" name="Google Shape;190;p27"/>
          <p:cNvSpPr txBox="1"/>
          <p:nvPr/>
        </p:nvSpPr>
        <p:spPr>
          <a:xfrm>
            <a:off x="6477000" y="1219200"/>
            <a:ext cx="1447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5257800" y="2667000"/>
            <a:ext cx="381000" cy="3124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4191000" y="4038600"/>
            <a:ext cx="1143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5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i="0" lang="en-US" sz="2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ORDERED DATA</a:t>
            </a:r>
            <a:endParaRPr/>
          </a:p>
        </p:txBody>
      </p:sp>
      <p:pic>
        <p:nvPicPr>
          <p:cNvPr id="436" name="Google Shape;436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7300" y="1689100"/>
            <a:ext cx="6629400" cy="49736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>
            <p:ph idx="1" type="body"/>
          </p:nvPr>
        </p:nvSpPr>
        <p:spPr>
          <a:xfrm>
            <a:off x="0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Spatio-Temporal Data</a:t>
            </a:r>
            <a:endParaRPr/>
          </a:p>
        </p:txBody>
      </p:sp>
      <p:sp>
        <p:nvSpPr>
          <p:cNvPr id="438" name="Google Shape;438;p45"/>
          <p:cNvSpPr txBox="1"/>
          <p:nvPr/>
        </p:nvSpPr>
        <p:spPr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31775" y="3082925"/>
            <a:ext cx="22860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Monthly Temperature of land and ocean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QUALITY </a:t>
            </a:r>
            <a:endParaRPr/>
          </a:p>
        </p:txBody>
      </p:sp>
      <p:sp>
        <p:nvSpPr>
          <p:cNvPr id="445" name="Google Shape;445;p46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What kinds of data quality problems?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can we detect problems with the data? 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What can we do about these problems? </a:t>
            </a:r>
            <a:endParaRPr/>
          </a:p>
          <a:p>
            <a:pPr indent="-152400" lvl="4" marL="2057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52400" lvl="4" marL="2057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 of data quality problems: 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Noise and outliers 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missing values 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duplicate data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NOISE</a:t>
            </a:r>
            <a:endParaRPr/>
          </a:p>
        </p:txBody>
      </p:sp>
      <p:sp>
        <p:nvSpPr>
          <p:cNvPr id="451" name="Google Shape;451;p47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Noise refers to modification of original values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Examples: distortion of a person’s voice when talking on a poor phone and “snow” on television screen</a:t>
            </a:r>
            <a:endParaRPr/>
          </a:p>
          <a:p>
            <a:pPr indent="-1270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270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52" name="Google Shape;452;p47"/>
          <p:cNvPicPr preferRelativeResize="0"/>
          <p:nvPr/>
        </p:nvPicPr>
        <p:blipFill rotWithShape="1">
          <a:blip r:embed="rId3">
            <a:alphaModFix/>
          </a:blip>
          <a:srcRect b="0" l="6250" r="0" t="0"/>
          <a:stretch/>
        </p:blipFill>
        <p:spPr>
          <a:xfrm>
            <a:off x="609600" y="2508250"/>
            <a:ext cx="4103687" cy="32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7"/>
          <p:cNvPicPr preferRelativeResize="0"/>
          <p:nvPr/>
        </p:nvPicPr>
        <p:blipFill rotWithShape="1">
          <a:blip r:embed="rId4">
            <a:alphaModFix/>
          </a:blip>
          <a:srcRect b="0" l="8392" r="6249" t="0"/>
          <a:stretch/>
        </p:blipFill>
        <p:spPr>
          <a:xfrm>
            <a:off x="4719637" y="2514600"/>
            <a:ext cx="3738562" cy="328453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7"/>
          <p:cNvSpPr txBox="1"/>
          <p:nvPr/>
        </p:nvSpPr>
        <p:spPr>
          <a:xfrm>
            <a:off x="1676400" y="59436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Sine Waves</a:t>
            </a:r>
            <a:endParaRPr/>
          </a:p>
        </p:txBody>
      </p:sp>
      <p:sp>
        <p:nvSpPr>
          <p:cNvPr id="455" name="Google Shape;455;p47"/>
          <p:cNvSpPr txBox="1"/>
          <p:nvPr/>
        </p:nvSpPr>
        <p:spPr>
          <a:xfrm>
            <a:off x="5181600" y="5943600"/>
            <a:ext cx="2514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Sine Waves + Noise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OUTLIERS</a:t>
            </a:r>
            <a:endParaRPr/>
          </a:p>
        </p:txBody>
      </p:sp>
      <p:sp>
        <p:nvSpPr>
          <p:cNvPr id="461" name="Google Shape;461;p48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Outliers are data objects with characteristics that are considerably different than most of the other data objects in the data set</a:t>
            </a:r>
            <a:endParaRPr/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62" name="Google Shape;462;p48"/>
          <p:cNvGrpSpPr/>
          <p:nvPr/>
        </p:nvGrpSpPr>
        <p:grpSpPr>
          <a:xfrm>
            <a:off x="1443037" y="3200400"/>
            <a:ext cx="4267200" cy="3505200"/>
            <a:chOff x="3648" y="2448"/>
            <a:chExt cx="2112" cy="1872"/>
          </a:xfrm>
        </p:grpSpPr>
        <p:pic>
          <p:nvPicPr>
            <p:cNvPr id="463" name="Google Shape;463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p48"/>
            <p:cNvSpPr/>
            <p:nvPr/>
          </p:nvSpPr>
          <p:spPr>
            <a:xfrm>
              <a:off x="3766" y="2961"/>
              <a:ext cx="86" cy="84"/>
            </a:xfrm>
            <a:prstGeom prst="ellipse">
              <a:avLst/>
            </a:prstGeom>
            <a:noFill/>
            <a:ln cap="flat" cmpd="sng" w="19050">
              <a:solidFill>
                <a:srgbClr val="FF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3907" y="3224"/>
              <a:ext cx="86" cy="84"/>
            </a:xfrm>
            <a:prstGeom prst="ellipse">
              <a:avLst/>
            </a:prstGeom>
            <a:noFill/>
            <a:ln cap="flat" cmpd="sng" w="19050">
              <a:solidFill>
                <a:srgbClr val="FF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5612" y="3871"/>
              <a:ext cx="86" cy="85"/>
            </a:xfrm>
            <a:prstGeom prst="ellipse">
              <a:avLst/>
            </a:prstGeom>
            <a:noFill/>
            <a:ln cap="flat" cmpd="sng" w="19050">
              <a:solidFill>
                <a:srgbClr val="FF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7" name="Google Shape;467;p48"/>
            <p:cNvSpPr/>
            <p:nvPr/>
          </p:nvSpPr>
          <p:spPr>
            <a:xfrm>
              <a:off x="4319" y="3937"/>
              <a:ext cx="86" cy="84"/>
            </a:xfrm>
            <a:prstGeom prst="ellipse">
              <a:avLst/>
            </a:prstGeom>
            <a:noFill/>
            <a:ln cap="flat" cmpd="sng" w="19050">
              <a:solidFill>
                <a:srgbClr val="FF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8" name="Google Shape;468;p48"/>
            <p:cNvSpPr txBox="1"/>
            <p:nvPr/>
          </p:nvSpPr>
          <p:spPr>
            <a:xfrm>
              <a:off x="4944" y="3072"/>
              <a:ext cx="192" cy="2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9" name="Google Shape;469;p48"/>
            <p:cNvSpPr txBox="1"/>
            <p:nvPr/>
          </p:nvSpPr>
          <p:spPr>
            <a:xfrm>
              <a:off x="3888" y="3120"/>
              <a:ext cx="192" cy="24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MISSING VALUES</a:t>
            </a:r>
            <a:endParaRPr/>
          </a:p>
        </p:txBody>
      </p:sp>
      <p:sp>
        <p:nvSpPr>
          <p:cNvPr id="475" name="Google Shape;475;p49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Reasons for missing values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Information is not collected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(e.g., people decline to give their age and weight)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Attributes may not be applicable to all cases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(e.g., annual income is not applicable to children)</a:t>
            </a:r>
            <a:endParaRPr/>
          </a:p>
          <a:p>
            <a:pPr indent="-1270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Handling missing values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Eliminate Data Objects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Estimate Missing Values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Ignore the Missing Value During Analysis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Replace with all possible values (weighted by their probabilities)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DUPLICATE DATA</a:t>
            </a:r>
            <a:endParaRPr/>
          </a:p>
        </p:txBody>
      </p:sp>
      <p:sp>
        <p:nvSpPr>
          <p:cNvPr id="481" name="Google Shape;481;p50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set may include data objects that are duplicates, or almost duplicates of one another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Major issue when merging data from heterogeous sources</a:t>
            </a:r>
            <a:endParaRPr/>
          </a:p>
          <a:p>
            <a:pPr indent="-1270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Examples: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Same person with multiple email addresses</a:t>
            </a:r>
            <a:endParaRPr/>
          </a:p>
          <a:p>
            <a:pPr indent="-1270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cleaning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Process of dealing with duplicate data issues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1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PREPROCESSING</a:t>
            </a:r>
            <a:endParaRPr/>
          </a:p>
        </p:txBody>
      </p:sp>
      <p:sp>
        <p:nvSpPr>
          <p:cNvPr id="487" name="Google Shape;487;p51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Aggregation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Sampling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Dimensionality Reduction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Feature subset selection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Feature creation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Discretization and Binarization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Attribute Transformation</a:t>
            </a:r>
            <a:endParaRPr/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2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AGGREGATION</a:t>
            </a:r>
            <a:endParaRPr/>
          </a:p>
        </p:txBody>
      </p:sp>
      <p:sp>
        <p:nvSpPr>
          <p:cNvPr id="493" name="Google Shape;493;p52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Combining two or more attributes (or objects) into a single attribute (or object)</a:t>
            </a:r>
            <a:endParaRPr/>
          </a:p>
          <a:p>
            <a:pPr indent="-10795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r>
              <a:t/>
            </a:r>
            <a:endParaRPr b="0" i="0" sz="19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Purpose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Data reduction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Reduce the number of attributes or objects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Change of scale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Cities aggregated into regions, states, countries, etc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More “stable” data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Aggregated data tends to have less variability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3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AGGREGATION</a:t>
            </a:r>
            <a:endParaRPr/>
          </a:p>
        </p:txBody>
      </p:sp>
      <p:sp>
        <p:nvSpPr>
          <p:cNvPr id="499" name="Google Shape;499;p53"/>
          <p:cNvSpPr txBox="1"/>
          <p:nvPr/>
        </p:nvSpPr>
        <p:spPr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0" name="Google Shape;500;p53"/>
          <p:cNvSpPr txBox="1"/>
          <p:nvPr/>
        </p:nvSpPr>
        <p:spPr>
          <a:xfrm>
            <a:off x="838200" y="5654675"/>
            <a:ext cx="28956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 Deviation of Average Monthly Precipitation</a:t>
            </a:r>
            <a:endParaRPr/>
          </a:p>
        </p:txBody>
      </p:sp>
      <p:sp>
        <p:nvSpPr>
          <p:cNvPr id="501" name="Google Shape;501;p53"/>
          <p:cNvSpPr txBox="1"/>
          <p:nvPr/>
        </p:nvSpPr>
        <p:spPr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2" name="Google Shape;502;p53"/>
          <p:cNvSpPr txBox="1"/>
          <p:nvPr/>
        </p:nvSpPr>
        <p:spPr>
          <a:xfrm>
            <a:off x="5410200" y="5654675"/>
            <a:ext cx="28956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 Deviation of Average Yearly Precipitation</a:t>
            </a:r>
            <a:endParaRPr/>
          </a:p>
        </p:txBody>
      </p:sp>
      <p:pic>
        <p:nvPicPr>
          <p:cNvPr id="503" name="Google Shape;503;p53"/>
          <p:cNvPicPr preferRelativeResize="0"/>
          <p:nvPr/>
        </p:nvPicPr>
        <p:blipFill rotWithShape="1">
          <a:blip r:embed="rId3">
            <a:alphaModFix/>
          </a:blip>
          <a:srcRect b="0" l="2975" r="18163" t="0"/>
          <a:stretch/>
        </p:blipFill>
        <p:spPr>
          <a:xfrm>
            <a:off x="152400" y="1768475"/>
            <a:ext cx="4038600" cy="384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3"/>
          <p:cNvPicPr preferRelativeResize="0"/>
          <p:nvPr/>
        </p:nvPicPr>
        <p:blipFill rotWithShape="1">
          <a:blip r:embed="rId4">
            <a:alphaModFix/>
          </a:blip>
          <a:srcRect b="0" l="7861" r="5849" t="0"/>
          <a:stretch/>
        </p:blipFill>
        <p:spPr>
          <a:xfrm>
            <a:off x="4648200" y="1768475"/>
            <a:ext cx="4495800" cy="38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3"/>
          <p:cNvSpPr txBox="1"/>
          <p:nvPr/>
        </p:nvSpPr>
        <p:spPr>
          <a:xfrm>
            <a:off x="533400" y="1143000"/>
            <a:ext cx="4800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Variation of Precipitation in Australia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"/>
          <p:cNvSpPr txBox="1"/>
          <p:nvPr>
            <p:ph type="title"/>
          </p:nvPr>
        </p:nvSpPr>
        <p:spPr>
          <a:xfrm>
            <a:off x="228600" y="0"/>
            <a:ext cx="858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SAMPLING </a:t>
            </a:r>
            <a:endParaRPr/>
          </a:p>
        </p:txBody>
      </p:sp>
      <p:sp>
        <p:nvSpPr>
          <p:cNvPr id="511" name="Google Shape;511;p54"/>
          <p:cNvSpPr txBox="1"/>
          <p:nvPr>
            <p:ph idx="1" type="body"/>
          </p:nvPr>
        </p:nvSpPr>
        <p:spPr>
          <a:xfrm>
            <a:off x="146050" y="990600"/>
            <a:ext cx="839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is the main technique employed for data selection.</a:t>
            </a:r>
            <a:endParaRPr/>
          </a:p>
          <a:p>
            <a:pPr indent="-228600" lvl="1" marL="685800" marR="0" rtl="0" algn="just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often used for both the preliminary investigation of the data and the final data analysis.</a:t>
            </a:r>
            <a:endParaRPr/>
          </a:p>
          <a:p>
            <a:pPr indent="-228600" lvl="1" marL="685800" marR="0" rtl="0" algn="just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Statisticians sample because </a:t>
            </a:r>
            <a:r>
              <a:rPr b="1" i="0" lang="en-US" sz="24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obtaining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entire set of data of interest is too expensive or time consuming.</a:t>
            </a:r>
            <a:endParaRPr/>
          </a:p>
          <a:p>
            <a:pPr indent="-285750" lvl="0" marL="285750" marR="0" rtl="0" algn="just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-285750" lvl="0" marL="285750" marR="0" rtl="0" algn="just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Sampling is used in data mining because </a:t>
            </a:r>
            <a:r>
              <a:rPr b="1" i="0" lang="en-US" sz="2400" u="none">
                <a:solidFill>
                  <a:srgbClr val="CC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processing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entire set of data of interest is too expensive or time consuming.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1524000" y="228600"/>
            <a:ext cx="6570662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ATTRIBUTE VALUES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411162" y="1143000"/>
            <a:ext cx="842803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Attribute values are numbers or symbols assigned to an attribute</a:t>
            </a:r>
            <a:endParaRPr/>
          </a:p>
          <a:p>
            <a:pPr indent="-1524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Distinction between attributes and attribute values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Same attribute can be mapped to different attribute values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Example: height can be measured in feet or meters</a:t>
            </a:r>
            <a:endParaRPr/>
          </a:p>
          <a:p>
            <a:pPr indent="-1524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Different attributes can be mapped to the same set of values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Example: Attribute values for ID and age are integers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But properties of attribute values can be different</a:t>
            </a:r>
            <a:endParaRPr/>
          </a:p>
          <a:p>
            <a: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ID has no limit but age has a maximum and minimum value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SAMPLING … </a:t>
            </a:r>
            <a:endParaRPr/>
          </a:p>
        </p:txBody>
      </p:sp>
      <p:sp>
        <p:nvSpPr>
          <p:cNvPr id="517" name="Google Shape;517;p55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key principle for effective sampling is the following: 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using a sample will work almost as well as using the entire data sets, if the sample is representative</a:t>
            </a:r>
            <a:b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sample is representative if it has approximately the same property (of interest) as the original set of data 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TYPES OF SAMPLING</a:t>
            </a:r>
            <a:endParaRPr/>
          </a:p>
        </p:txBody>
      </p:sp>
      <p:sp>
        <p:nvSpPr>
          <p:cNvPr id="523" name="Google Shape;523;p56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Simple Random Sampling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There is an equal probability of selecting any particular item</a:t>
            </a:r>
            <a:endParaRPr/>
          </a:p>
          <a:p>
            <a:pPr indent="-146050" lvl="4" marL="20574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Sampling without replacement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As each item is selected, it is removed from the population</a:t>
            </a:r>
            <a:endParaRPr/>
          </a:p>
          <a:p>
            <a:pPr indent="-146050" lvl="4" marL="20574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Sampling with replacement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Objects are not removed from the population as they are selected for the sample.   </a:t>
            </a:r>
            <a:endParaRPr/>
          </a:p>
          <a:p>
            <a:pPr indent="-228600" lvl="2" marL="11430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</a:pPr>
            <a:r>
              <a:rPr b="0" i="0" lang="en-US" sz="13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In sampling with replacement, the same object can be picked up more than once</a:t>
            </a:r>
            <a:endParaRPr/>
          </a:p>
          <a:p>
            <a:pPr indent="-146050" lvl="4" marL="20574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Stratified sampling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Split the data into several partitions; then draw random samples from each partition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type="title"/>
          </p:nvPr>
        </p:nvSpPr>
        <p:spPr>
          <a:xfrm>
            <a:off x="228600" y="0"/>
            <a:ext cx="858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SAMPLE SIZE</a:t>
            </a:r>
            <a:endParaRPr/>
          </a:p>
        </p:txBody>
      </p:sp>
      <p:sp>
        <p:nvSpPr>
          <p:cNvPr id="529" name="Google Shape;529;p57"/>
          <p:cNvSpPr txBox="1"/>
          <p:nvPr>
            <p:ph idx="1" type="body"/>
          </p:nvPr>
        </p:nvSpPr>
        <p:spPr>
          <a:xfrm>
            <a:off x="146050" y="990600"/>
            <a:ext cx="839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8750" lvl="0" marL="28575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just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id="530" name="Google Shape;530;p57"/>
          <p:cNvPicPr preferRelativeResize="0"/>
          <p:nvPr/>
        </p:nvPicPr>
        <p:blipFill rotWithShape="1">
          <a:blip r:embed="rId3">
            <a:alphaModFix/>
          </a:blip>
          <a:srcRect b="0" l="10421" r="12461" t="0"/>
          <a:stretch/>
        </p:blipFill>
        <p:spPr>
          <a:xfrm>
            <a:off x="457200" y="1752600"/>
            <a:ext cx="2819400" cy="274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7"/>
          <p:cNvPicPr preferRelativeResize="0"/>
          <p:nvPr/>
        </p:nvPicPr>
        <p:blipFill rotWithShape="1">
          <a:blip r:embed="rId4">
            <a:alphaModFix/>
          </a:blip>
          <a:srcRect b="11059" l="10421" r="14546" t="13896"/>
          <a:stretch/>
        </p:blipFill>
        <p:spPr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 rotWithShape="1">
          <a:blip r:embed="rId5">
            <a:alphaModFix/>
          </a:blip>
          <a:srcRect b="0" l="11680" r="13287" t="0"/>
          <a:stretch/>
        </p:blipFill>
        <p:spPr>
          <a:xfrm>
            <a:off x="6096000" y="1828800"/>
            <a:ext cx="2743200" cy="274161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7"/>
          <p:cNvSpPr txBox="1"/>
          <p:nvPr/>
        </p:nvSpPr>
        <p:spPr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8000 points		         2000 Points			500 Points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8"/>
          <p:cNvSpPr txBox="1"/>
          <p:nvPr>
            <p:ph type="title"/>
          </p:nvPr>
        </p:nvSpPr>
        <p:spPr>
          <a:xfrm>
            <a:off x="228600" y="0"/>
            <a:ext cx="858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SAMPLE SIZE</a:t>
            </a:r>
            <a:endParaRPr/>
          </a:p>
        </p:txBody>
      </p:sp>
      <p:sp>
        <p:nvSpPr>
          <p:cNvPr id="539" name="Google Shape;539;p58"/>
          <p:cNvSpPr txBox="1"/>
          <p:nvPr>
            <p:ph idx="1" type="body"/>
          </p:nvPr>
        </p:nvSpPr>
        <p:spPr>
          <a:xfrm>
            <a:off x="146050" y="990600"/>
            <a:ext cx="839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sample size is necessary to get at least one object from each of 10 groups.</a:t>
            </a:r>
            <a:endParaRPr/>
          </a:p>
        </p:txBody>
      </p:sp>
      <p:pic>
        <p:nvPicPr>
          <p:cNvPr id="540" name="Google Shape;540;p58"/>
          <p:cNvPicPr preferRelativeResize="0"/>
          <p:nvPr/>
        </p:nvPicPr>
        <p:blipFill rotWithShape="1">
          <a:blip r:embed="rId3">
            <a:alphaModFix/>
          </a:blip>
          <a:srcRect b="0" l="14552" r="0" t="0"/>
          <a:stretch/>
        </p:blipFill>
        <p:spPr>
          <a:xfrm>
            <a:off x="304800" y="2590800"/>
            <a:ext cx="3132137" cy="27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1905000"/>
            <a:ext cx="5484812" cy="411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/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CURSE OF DIMENSIONALITY</a:t>
            </a:r>
            <a:endParaRPr/>
          </a:p>
        </p:txBody>
      </p:sp>
      <p:sp>
        <p:nvSpPr>
          <p:cNvPr id="547" name="Google Shape;547;p59"/>
          <p:cNvSpPr txBox="1"/>
          <p:nvPr>
            <p:ph idx="1" type="body"/>
          </p:nvPr>
        </p:nvSpPr>
        <p:spPr>
          <a:xfrm>
            <a:off x="411162" y="1143000"/>
            <a:ext cx="408305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dimensionality increases, data becomes increasingly sparse in the space that it occupies</a:t>
            </a:r>
            <a:endParaRPr/>
          </a:p>
          <a:p>
            <a:pPr indent="-762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Definitions of density and distance between points, which is critical for clustering and outlier detection, become less meaningful</a:t>
            </a:r>
            <a:endParaRPr/>
          </a:p>
        </p:txBody>
      </p:sp>
      <p:pic>
        <p:nvPicPr>
          <p:cNvPr id="548" name="Google Shape;548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4478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9"/>
          <p:cNvSpPr txBox="1"/>
          <p:nvPr/>
        </p:nvSpPr>
        <p:spPr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0" name="Google Shape;550;p59"/>
          <p:cNvSpPr txBox="1"/>
          <p:nvPr/>
        </p:nvSpPr>
        <p:spPr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1" name="Google Shape;551;p59"/>
          <p:cNvSpPr txBox="1"/>
          <p:nvPr/>
        </p:nvSpPr>
        <p:spPr>
          <a:xfrm>
            <a:off x="4648200" y="5181600"/>
            <a:ext cx="4038600" cy="836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Randomly generate 500 points</a:t>
            </a:r>
            <a:endParaRPr/>
          </a:p>
          <a:p>
            <a:pPr indent="-114300" lvl="0" marL="1143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difference between max and min distance between any pair of points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0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DIMENSIONALITY REDUCTION</a:t>
            </a:r>
            <a:endParaRPr/>
          </a:p>
        </p:txBody>
      </p:sp>
      <p:sp>
        <p:nvSpPr>
          <p:cNvPr id="557" name="Google Shape;557;p60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Purpose: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Avoid curse of dimensionality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Reduce amount of time and memory required by data mining algorithms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Allow data to be more easily visualized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May help to eliminate irrelevant features or reduce noise</a:t>
            </a:r>
            <a:endParaRPr/>
          </a:p>
          <a:p>
            <a:pPr indent="-1524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Techniques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Principle Component Analysis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Singular Value Decomposition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Others: supervised and non-linear techniques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DIMENSIONALITY REDUCTION: PCA</a:t>
            </a:r>
            <a:endParaRPr/>
          </a:p>
        </p:txBody>
      </p:sp>
      <p:sp>
        <p:nvSpPr>
          <p:cNvPr id="563" name="Google Shape;563;p61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Goal is to find a projection that captures the largest  amount of variation in data</a:t>
            </a:r>
            <a:endParaRPr/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64" name="Google Shape;564;p61"/>
          <p:cNvCxnSpPr/>
          <p:nvPr/>
        </p:nvCxnSpPr>
        <p:spPr>
          <a:xfrm rot="10800000">
            <a:off x="2889250" y="2641600"/>
            <a:ext cx="0" cy="2628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sm" w="sm" type="triangle"/>
          </a:ln>
        </p:spPr>
      </p:cxnSp>
      <p:cxnSp>
        <p:nvCxnSpPr>
          <p:cNvPr id="565" name="Google Shape;565;p61"/>
          <p:cNvCxnSpPr/>
          <p:nvPr/>
        </p:nvCxnSpPr>
        <p:spPr>
          <a:xfrm>
            <a:off x="2889250" y="5270500"/>
            <a:ext cx="2717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sm" w="sm" type="triangle"/>
          </a:ln>
        </p:spPr>
      </p:cxnSp>
      <p:cxnSp>
        <p:nvCxnSpPr>
          <p:cNvPr id="566" name="Google Shape;566;p61"/>
          <p:cNvCxnSpPr/>
          <p:nvPr/>
        </p:nvCxnSpPr>
        <p:spPr>
          <a:xfrm flipH="1" rot="10800000">
            <a:off x="2901950" y="3856037"/>
            <a:ext cx="2590800" cy="1400175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sm" w="sm" type="triangle"/>
          </a:ln>
        </p:spPr>
      </p:cxnSp>
      <p:sp>
        <p:nvSpPr>
          <p:cNvPr id="567" name="Google Shape;567;p61"/>
          <p:cNvSpPr/>
          <p:nvPr/>
        </p:nvSpPr>
        <p:spPr>
          <a:xfrm>
            <a:off x="3435350" y="46767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8" name="Google Shape;568;p61"/>
          <p:cNvSpPr/>
          <p:nvPr/>
        </p:nvSpPr>
        <p:spPr>
          <a:xfrm>
            <a:off x="3714750" y="4452937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9" name="Google Shape;569;p61"/>
          <p:cNvSpPr/>
          <p:nvPr/>
        </p:nvSpPr>
        <p:spPr>
          <a:xfrm>
            <a:off x="3244850" y="4967287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0" name="Google Shape;570;p61"/>
          <p:cNvSpPr/>
          <p:nvPr/>
        </p:nvSpPr>
        <p:spPr>
          <a:xfrm>
            <a:off x="3854450" y="4559300"/>
            <a:ext cx="74612" cy="762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1" name="Google Shape;571;p61"/>
          <p:cNvSpPr/>
          <p:nvPr/>
        </p:nvSpPr>
        <p:spPr>
          <a:xfrm>
            <a:off x="3702050" y="46640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2" name="Google Shape;572;p61"/>
          <p:cNvSpPr/>
          <p:nvPr/>
        </p:nvSpPr>
        <p:spPr>
          <a:xfrm>
            <a:off x="4273550" y="46513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3" name="Google Shape;573;p61"/>
          <p:cNvSpPr/>
          <p:nvPr/>
        </p:nvSpPr>
        <p:spPr>
          <a:xfrm>
            <a:off x="4146550" y="49815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4" name="Google Shape;574;p61"/>
          <p:cNvSpPr/>
          <p:nvPr/>
        </p:nvSpPr>
        <p:spPr>
          <a:xfrm>
            <a:off x="3917950" y="4875212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5" name="Google Shape;575;p61"/>
          <p:cNvSpPr/>
          <p:nvPr/>
        </p:nvSpPr>
        <p:spPr>
          <a:xfrm>
            <a:off x="4108450" y="43338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6" name="Google Shape;576;p61"/>
          <p:cNvSpPr/>
          <p:nvPr/>
        </p:nvSpPr>
        <p:spPr>
          <a:xfrm>
            <a:off x="4705350" y="4452937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7" name="Google Shape;577;p61"/>
          <p:cNvSpPr/>
          <p:nvPr/>
        </p:nvSpPr>
        <p:spPr>
          <a:xfrm>
            <a:off x="5086350" y="3937000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8" name="Google Shape;578;p61"/>
          <p:cNvSpPr/>
          <p:nvPr/>
        </p:nvSpPr>
        <p:spPr>
          <a:xfrm>
            <a:off x="3549650" y="50069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9" name="Google Shape;579;p61"/>
          <p:cNvSpPr/>
          <p:nvPr/>
        </p:nvSpPr>
        <p:spPr>
          <a:xfrm>
            <a:off x="4375150" y="4306887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0" name="Google Shape;580;p61"/>
          <p:cNvSpPr/>
          <p:nvPr/>
        </p:nvSpPr>
        <p:spPr>
          <a:xfrm>
            <a:off x="4654550" y="40163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1" name="Google Shape;581;p61"/>
          <p:cNvSpPr/>
          <p:nvPr/>
        </p:nvSpPr>
        <p:spPr>
          <a:xfrm>
            <a:off x="3892550" y="43465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2" name="Google Shape;582;p61"/>
          <p:cNvSpPr/>
          <p:nvPr/>
        </p:nvSpPr>
        <p:spPr>
          <a:xfrm>
            <a:off x="4502150" y="4149725"/>
            <a:ext cx="74612" cy="762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3" name="Google Shape;583;p61"/>
          <p:cNvSpPr/>
          <p:nvPr/>
        </p:nvSpPr>
        <p:spPr>
          <a:xfrm>
            <a:off x="4616450" y="4691062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4" name="Google Shape;584;p61"/>
          <p:cNvSpPr/>
          <p:nvPr/>
        </p:nvSpPr>
        <p:spPr>
          <a:xfrm>
            <a:off x="3060700" y="3824287"/>
            <a:ext cx="2312987" cy="1597025"/>
          </a:xfrm>
          <a:custGeom>
            <a:rect b="b" l="l" r="r" t="t"/>
            <a:pathLst>
              <a:path extrusionOk="0" h="968" w="1457">
                <a:moveTo>
                  <a:pt x="4" y="796"/>
                </a:moveTo>
                <a:cubicBezTo>
                  <a:pt x="8" y="703"/>
                  <a:pt x="93" y="499"/>
                  <a:pt x="212" y="388"/>
                </a:cubicBezTo>
                <a:cubicBezTo>
                  <a:pt x="331" y="277"/>
                  <a:pt x="525" y="193"/>
                  <a:pt x="716" y="132"/>
                </a:cubicBezTo>
                <a:cubicBezTo>
                  <a:pt x="907" y="71"/>
                  <a:pt x="1255" y="0"/>
                  <a:pt x="1356" y="20"/>
                </a:cubicBezTo>
                <a:cubicBezTo>
                  <a:pt x="1457" y="40"/>
                  <a:pt x="1393" y="139"/>
                  <a:pt x="1324" y="252"/>
                </a:cubicBezTo>
                <a:cubicBezTo>
                  <a:pt x="1255" y="365"/>
                  <a:pt x="1129" y="584"/>
                  <a:pt x="940" y="700"/>
                </a:cubicBezTo>
                <a:cubicBezTo>
                  <a:pt x="751" y="816"/>
                  <a:pt x="344" y="928"/>
                  <a:pt x="188" y="948"/>
                </a:cubicBezTo>
                <a:cubicBezTo>
                  <a:pt x="32" y="968"/>
                  <a:pt x="0" y="889"/>
                  <a:pt x="4" y="796"/>
                </a:cubicBez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5" name="Google Shape;585;p61"/>
          <p:cNvSpPr/>
          <p:nvPr/>
        </p:nvSpPr>
        <p:spPr>
          <a:xfrm>
            <a:off x="3371850" y="5192712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6" name="Google Shape;586;p61"/>
          <p:cNvSpPr txBox="1"/>
          <p:nvPr/>
        </p:nvSpPr>
        <p:spPr>
          <a:xfrm>
            <a:off x="2378075" y="2590800"/>
            <a:ext cx="438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587" name="Google Shape;587;p61"/>
          <p:cNvSpPr txBox="1"/>
          <p:nvPr/>
        </p:nvSpPr>
        <p:spPr>
          <a:xfrm>
            <a:off x="5486400" y="5334000"/>
            <a:ext cx="438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588" name="Google Shape;588;p61"/>
          <p:cNvSpPr txBox="1"/>
          <p:nvPr/>
        </p:nvSpPr>
        <p:spPr>
          <a:xfrm>
            <a:off x="5562600" y="3505200"/>
            <a:ext cx="3190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2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DIMENSIONALITY REDUCTION: PCA</a:t>
            </a:r>
            <a:endParaRPr/>
          </a:p>
        </p:txBody>
      </p:sp>
      <p:sp>
        <p:nvSpPr>
          <p:cNvPr id="594" name="Google Shape;594;p62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the eigenvectors of the covariance matrix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eigenvectors define the new space</a:t>
            </a:r>
            <a:endParaRPr/>
          </a:p>
        </p:txBody>
      </p:sp>
      <p:cxnSp>
        <p:nvCxnSpPr>
          <p:cNvPr id="595" name="Google Shape;595;p62"/>
          <p:cNvCxnSpPr/>
          <p:nvPr/>
        </p:nvCxnSpPr>
        <p:spPr>
          <a:xfrm rot="10800000">
            <a:off x="2889250" y="3098800"/>
            <a:ext cx="0" cy="26289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sm" w="sm" type="triangle"/>
          </a:ln>
        </p:spPr>
      </p:cxnSp>
      <p:cxnSp>
        <p:nvCxnSpPr>
          <p:cNvPr id="596" name="Google Shape;596;p62"/>
          <p:cNvCxnSpPr/>
          <p:nvPr/>
        </p:nvCxnSpPr>
        <p:spPr>
          <a:xfrm>
            <a:off x="2889250" y="5727700"/>
            <a:ext cx="27178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sm" w="sm" type="triangle"/>
          </a:ln>
        </p:spPr>
      </p:cxnSp>
      <p:cxnSp>
        <p:nvCxnSpPr>
          <p:cNvPr id="597" name="Google Shape;597;p62"/>
          <p:cNvCxnSpPr/>
          <p:nvPr/>
        </p:nvCxnSpPr>
        <p:spPr>
          <a:xfrm flipH="1" rot="10800000">
            <a:off x="2901950" y="4313237"/>
            <a:ext cx="2590800" cy="1400175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med" w="med" type="none"/>
            <a:tailEnd len="sm" w="sm" type="triangle"/>
          </a:ln>
        </p:spPr>
      </p:cxnSp>
      <p:sp>
        <p:nvSpPr>
          <p:cNvPr id="598" name="Google Shape;598;p62"/>
          <p:cNvSpPr/>
          <p:nvPr/>
        </p:nvSpPr>
        <p:spPr>
          <a:xfrm>
            <a:off x="3435350" y="51339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9" name="Google Shape;599;p62"/>
          <p:cNvSpPr/>
          <p:nvPr/>
        </p:nvSpPr>
        <p:spPr>
          <a:xfrm>
            <a:off x="3714750" y="4910137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0" name="Google Shape;600;p62"/>
          <p:cNvSpPr/>
          <p:nvPr/>
        </p:nvSpPr>
        <p:spPr>
          <a:xfrm>
            <a:off x="3244850" y="5424487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1" name="Google Shape;601;p62"/>
          <p:cNvSpPr/>
          <p:nvPr/>
        </p:nvSpPr>
        <p:spPr>
          <a:xfrm>
            <a:off x="3854450" y="5016500"/>
            <a:ext cx="74612" cy="762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2" name="Google Shape;602;p62"/>
          <p:cNvSpPr/>
          <p:nvPr/>
        </p:nvSpPr>
        <p:spPr>
          <a:xfrm>
            <a:off x="3702050" y="51212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3" name="Google Shape;603;p62"/>
          <p:cNvSpPr/>
          <p:nvPr/>
        </p:nvSpPr>
        <p:spPr>
          <a:xfrm>
            <a:off x="4273550" y="51085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4" name="Google Shape;604;p62"/>
          <p:cNvSpPr/>
          <p:nvPr/>
        </p:nvSpPr>
        <p:spPr>
          <a:xfrm>
            <a:off x="4146550" y="54387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5" name="Google Shape;605;p62"/>
          <p:cNvSpPr/>
          <p:nvPr/>
        </p:nvSpPr>
        <p:spPr>
          <a:xfrm>
            <a:off x="3917950" y="5332412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6" name="Google Shape;606;p62"/>
          <p:cNvSpPr/>
          <p:nvPr/>
        </p:nvSpPr>
        <p:spPr>
          <a:xfrm>
            <a:off x="4108450" y="47910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7" name="Google Shape;607;p62"/>
          <p:cNvSpPr/>
          <p:nvPr/>
        </p:nvSpPr>
        <p:spPr>
          <a:xfrm>
            <a:off x="4705350" y="4910137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8" name="Google Shape;608;p62"/>
          <p:cNvSpPr/>
          <p:nvPr/>
        </p:nvSpPr>
        <p:spPr>
          <a:xfrm>
            <a:off x="5086350" y="4394200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9" name="Google Shape;609;p62"/>
          <p:cNvSpPr/>
          <p:nvPr/>
        </p:nvSpPr>
        <p:spPr>
          <a:xfrm>
            <a:off x="3549650" y="54641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0" name="Google Shape;610;p62"/>
          <p:cNvSpPr/>
          <p:nvPr/>
        </p:nvSpPr>
        <p:spPr>
          <a:xfrm>
            <a:off x="4375150" y="4764087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1" name="Google Shape;611;p62"/>
          <p:cNvSpPr/>
          <p:nvPr/>
        </p:nvSpPr>
        <p:spPr>
          <a:xfrm>
            <a:off x="4654550" y="44735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2" name="Google Shape;612;p62"/>
          <p:cNvSpPr/>
          <p:nvPr/>
        </p:nvSpPr>
        <p:spPr>
          <a:xfrm>
            <a:off x="3892550" y="4803775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3" name="Google Shape;613;p62"/>
          <p:cNvSpPr/>
          <p:nvPr/>
        </p:nvSpPr>
        <p:spPr>
          <a:xfrm>
            <a:off x="4502150" y="4606925"/>
            <a:ext cx="74612" cy="7620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4" name="Google Shape;614;p62"/>
          <p:cNvSpPr/>
          <p:nvPr/>
        </p:nvSpPr>
        <p:spPr>
          <a:xfrm>
            <a:off x="4616450" y="5148262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5" name="Google Shape;615;p62"/>
          <p:cNvSpPr/>
          <p:nvPr/>
        </p:nvSpPr>
        <p:spPr>
          <a:xfrm>
            <a:off x="3060700" y="4281487"/>
            <a:ext cx="2312987" cy="1597025"/>
          </a:xfrm>
          <a:custGeom>
            <a:rect b="b" l="l" r="r" t="t"/>
            <a:pathLst>
              <a:path extrusionOk="0" h="968" w="1457">
                <a:moveTo>
                  <a:pt x="4" y="796"/>
                </a:moveTo>
                <a:cubicBezTo>
                  <a:pt x="8" y="703"/>
                  <a:pt x="93" y="499"/>
                  <a:pt x="212" y="388"/>
                </a:cubicBezTo>
                <a:cubicBezTo>
                  <a:pt x="331" y="277"/>
                  <a:pt x="525" y="193"/>
                  <a:pt x="716" y="132"/>
                </a:cubicBezTo>
                <a:cubicBezTo>
                  <a:pt x="907" y="71"/>
                  <a:pt x="1255" y="0"/>
                  <a:pt x="1356" y="20"/>
                </a:cubicBezTo>
                <a:cubicBezTo>
                  <a:pt x="1457" y="40"/>
                  <a:pt x="1393" y="139"/>
                  <a:pt x="1324" y="252"/>
                </a:cubicBezTo>
                <a:cubicBezTo>
                  <a:pt x="1255" y="365"/>
                  <a:pt x="1129" y="584"/>
                  <a:pt x="940" y="700"/>
                </a:cubicBezTo>
                <a:cubicBezTo>
                  <a:pt x="751" y="816"/>
                  <a:pt x="344" y="928"/>
                  <a:pt x="188" y="948"/>
                </a:cubicBezTo>
                <a:cubicBezTo>
                  <a:pt x="32" y="968"/>
                  <a:pt x="0" y="889"/>
                  <a:pt x="4" y="796"/>
                </a:cubicBez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6" name="Google Shape;616;p62"/>
          <p:cNvSpPr/>
          <p:nvPr/>
        </p:nvSpPr>
        <p:spPr>
          <a:xfrm>
            <a:off x="3371850" y="5649912"/>
            <a:ext cx="74612" cy="7778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7" name="Google Shape;617;p62"/>
          <p:cNvSpPr txBox="1"/>
          <p:nvPr/>
        </p:nvSpPr>
        <p:spPr>
          <a:xfrm>
            <a:off x="2378075" y="3048000"/>
            <a:ext cx="438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618" name="Google Shape;618;p62"/>
          <p:cNvSpPr txBox="1"/>
          <p:nvPr/>
        </p:nvSpPr>
        <p:spPr>
          <a:xfrm>
            <a:off x="5486400" y="5791200"/>
            <a:ext cx="438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619" name="Google Shape;619;p62"/>
          <p:cNvSpPr txBox="1"/>
          <p:nvPr/>
        </p:nvSpPr>
        <p:spPr>
          <a:xfrm>
            <a:off x="5562600" y="3962400"/>
            <a:ext cx="319087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 txBox="1"/>
          <p:nvPr>
            <p:ph type="title"/>
          </p:nvPr>
        </p:nvSpPr>
        <p:spPr>
          <a:xfrm>
            <a:off x="1438275" y="160337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DIMENSIONALITY REDUCTION: ISOMAP</a:t>
            </a:r>
            <a:endParaRPr/>
          </a:p>
        </p:txBody>
      </p:sp>
      <p:sp>
        <p:nvSpPr>
          <p:cNvPr id="625" name="Google Shape;625;p63"/>
          <p:cNvSpPr txBox="1"/>
          <p:nvPr>
            <p:ph idx="1" type="body"/>
          </p:nvPr>
        </p:nvSpPr>
        <p:spPr>
          <a:xfrm>
            <a:off x="411162" y="4724400"/>
            <a:ext cx="83185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Construct a neighbourhood graph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each pair of points in the graph, compute the shortest path distances – geodesic distances</a:t>
            </a:r>
            <a:endParaRPr/>
          </a:p>
        </p:txBody>
      </p:sp>
      <p:sp>
        <p:nvSpPr>
          <p:cNvPr id="626" name="Google Shape;626;p63"/>
          <p:cNvSpPr txBox="1"/>
          <p:nvPr/>
        </p:nvSpPr>
        <p:spPr>
          <a:xfrm>
            <a:off x="685800" y="1219200"/>
            <a:ext cx="350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 Tenenbaum, de Silva, Langford (2000)</a:t>
            </a:r>
            <a:endParaRPr/>
          </a:p>
        </p:txBody>
      </p:sp>
      <p:pic>
        <p:nvPicPr>
          <p:cNvPr id="627" name="Google Shape;62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295400"/>
            <a:ext cx="38100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612" y="1447800"/>
            <a:ext cx="6300787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612" y="1447800"/>
            <a:ext cx="6300787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612" y="1447800"/>
            <a:ext cx="6300787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612" y="1447800"/>
            <a:ext cx="6300787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9612" y="1447800"/>
            <a:ext cx="6300787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9612" y="1447800"/>
            <a:ext cx="6300787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4"/>
          <p:cNvSpPr txBox="1"/>
          <p:nvPr>
            <p:ph type="title"/>
          </p:nvPr>
        </p:nvSpPr>
        <p:spPr>
          <a:xfrm>
            <a:off x="1447800" y="161925"/>
            <a:ext cx="6570662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DIMENSIONALITY REDUCTION: PCA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228600" y="0"/>
            <a:ext cx="858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MEASUREMENT OF LENGTH 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146050" y="990600"/>
            <a:ext cx="839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way you measure an attribute is somewhat may not match the attributes properties.</a:t>
            </a:r>
            <a:endParaRPr/>
          </a:p>
          <a:p>
            <a:pPr indent="-114300" lvl="1" marL="685800" marR="0" rtl="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43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676400"/>
            <a:ext cx="559117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5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FEATURE SUBSET SELECTION</a:t>
            </a:r>
            <a:endParaRPr/>
          </a:p>
        </p:txBody>
      </p:sp>
      <p:sp>
        <p:nvSpPr>
          <p:cNvPr id="644" name="Google Shape;644;p65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Another way to reduce dimensionality of data</a:t>
            </a:r>
            <a:endParaRPr/>
          </a:p>
          <a:p>
            <a:pPr indent="-1524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Redundant features 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duplicate much or all of the information contained in one or more other attributes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Example: purchase price of a product and the amount of sales tax paid</a:t>
            </a:r>
            <a:endParaRPr/>
          </a:p>
          <a:p>
            <a:pPr indent="-1524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Irrelevant features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contain no information that is useful for the data mining task at hand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Example: students' ID is often irrelevant to the task of predicting students' GPA</a:t>
            </a:r>
            <a:endParaRPr/>
          </a:p>
        </p:txBody>
      </p:sp>
      <p:sp>
        <p:nvSpPr>
          <p:cNvPr id="645" name="Google Shape;645;p65"/>
          <p:cNvSpPr txBox="1"/>
          <p:nvPr/>
        </p:nvSpPr>
        <p:spPr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6" name="Google Shape;646;p65"/>
          <p:cNvSpPr txBox="1"/>
          <p:nvPr/>
        </p:nvSpPr>
        <p:spPr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6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FEATURE SUBSET SELECTION</a:t>
            </a:r>
            <a:endParaRPr/>
          </a:p>
        </p:txBody>
      </p:sp>
      <p:sp>
        <p:nvSpPr>
          <p:cNvPr id="652" name="Google Shape;652;p66"/>
          <p:cNvSpPr txBox="1"/>
          <p:nvPr>
            <p:ph idx="1" type="body"/>
          </p:nvPr>
        </p:nvSpPr>
        <p:spPr>
          <a:xfrm>
            <a:off x="411162" y="1143000"/>
            <a:ext cx="8580437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Techniques: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Brute-force approch:</a:t>
            </a:r>
            <a:endParaRPr/>
          </a:p>
          <a:p>
            <a:pPr indent="-228600" lvl="2" marL="1143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Try all possible feature subsets as input to data mining algorithm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Embedded approaches:</a:t>
            </a:r>
            <a:endParaRPr/>
          </a:p>
          <a:p>
            <a:pPr indent="-228600" lvl="2" marL="1143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Feature selection occurs naturally as part of the data mining algorithm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Filter approaches:</a:t>
            </a:r>
            <a:endParaRPr/>
          </a:p>
          <a:p>
            <a:pPr indent="-228600" lvl="2" marL="1143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Features are selected before data mining algorithm is run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Wrapper approaches:</a:t>
            </a:r>
            <a:endParaRPr/>
          </a:p>
          <a:p>
            <a:pPr indent="-228600" lvl="2" marL="1143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Use the data mining algorithm as a black box to find best subset of attributes</a:t>
            </a:r>
            <a:endParaRPr/>
          </a:p>
          <a:p>
            <a:pPr indent="-1270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7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FEATURE CREATION</a:t>
            </a:r>
            <a:endParaRPr/>
          </a:p>
        </p:txBody>
      </p:sp>
      <p:sp>
        <p:nvSpPr>
          <p:cNvPr id="658" name="Google Shape;658;p67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Create new attributes that can capture the important information in a data set much more efficiently than the original attributes</a:t>
            </a:r>
            <a:endParaRPr/>
          </a:p>
          <a:p>
            <a:pPr indent="-158750" lvl="4" marL="2057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Three general methodologies: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Feature Extraction</a:t>
            </a:r>
            <a:endParaRPr/>
          </a:p>
          <a:p>
            <a:pPr indent="-228600" lvl="2" marL="1143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domain-specific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Mapping Data to New Space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Feature Construction</a:t>
            </a:r>
            <a:endParaRPr/>
          </a:p>
          <a:p>
            <a:pPr indent="-228600" lvl="2" marL="1143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combining features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8"/>
          <p:cNvSpPr txBox="1"/>
          <p:nvPr>
            <p:ph type="title"/>
          </p:nvPr>
        </p:nvSpPr>
        <p:spPr>
          <a:xfrm>
            <a:off x="228600" y="0"/>
            <a:ext cx="858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MAPPING DATA TO A NEW SPACE</a:t>
            </a:r>
            <a:endParaRPr/>
          </a:p>
        </p:txBody>
      </p:sp>
      <p:sp>
        <p:nvSpPr>
          <p:cNvPr id="664" name="Google Shape;664;p68"/>
          <p:cNvSpPr txBox="1"/>
          <p:nvPr>
            <p:ph idx="1" type="body"/>
          </p:nvPr>
        </p:nvSpPr>
        <p:spPr>
          <a:xfrm>
            <a:off x="146050" y="990600"/>
            <a:ext cx="839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8750" lvl="0" marL="28575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5" name="Google Shape;665;p68"/>
          <p:cNvSpPr txBox="1"/>
          <p:nvPr/>
        </p:nvSpPr>
        <p:spPr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6" name="Google Shape;666;p68"/>
          <p:cNvSpPr txBox="1"/>
          <p:nvPr/>
        </p:nvSpPr>
        <p:spPr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67" name="Google Shape;667;p68"/>
          <p:cNvPicPr preferRelativeResize="0"/>
          <p:nvPr/>
        </p:nvPicPr>
        <p:blipFill rotWithShape="1">
          <a:blip r:embed="rId3">
            <a:alphaModFix/>
          </a:blip>
          <a:srcRect b="0" l="0" r="8293" t="0"/>
          <a:stretch/>
        </p:blipFill>
        <p:spPr>
          <a:xfrm>
            <a:off x="5791200" y="2362200"/>
            <a:ext cx="3352800" cy="274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8"/>
          <p:cNvPicPr preferRelativeResize="0"/>
          <p:nvPr/>
        </p:nvPicPr>
        <p:blipFill rotWithShape="1">
          <a:blip r:embed="rId4">
            <a:alphaModFix/>
          </a:blip>
          <a:srcRect b="0" l="6252" r="0" t="0"/>
          <a:stretch/>
        </p:blipFill>
        <p:spPr>
          <a:xfrm>
            <a:off x="0" y="2362200"/>
            <a:ext cx="3427412" cy="274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8"/>
          <p:cNvPicPr preferRelativeResize="0"/>
          <p:nvPr/>
        </p:nvPicPr>
        <p:blipFill rotWithShape="1">
          <a:blip r:embed="rId5">
            <a:alphaModFix/>
          </a:blip>
          <a:srcRect b="0" l="8337" r="6207" t="0"/>
          <a:stretch/>
        </p:blipFill>
        <p:spPr>
          <a:xfrm>
            <a:off x="3048000" y="2362200"/>
            <a:ext cx="3124200" cy="2741612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8"/>
          <p:cNvSpPr txBox="1"/>
          <p:nvPr/>
        </p:nvSpPr>
        <p:spPr>
          <a:xfrm>
            <a:off x="685800" y="54102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Sine Waves</a:t>
            </a:r>
            <a:endParaRPr/>
          </a:p>
        </p:txBody>
      </p:sp>
      <p:sp>
        <p:nvSpPr>
          <p:cNvPr id="671" name="Google Shape;671;p68"/>
          <p:cNvSpPr txBox="1"/>
          <p:nvPr/>
        </p:nvSpPr>
        <p:spPr>
          <a:xfrm>
            <a:off x="3429000" y="5486400"/>
            <a:ext cx="2514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Sine Waves + Noise</a:t>
            </a:r>
            <a:endParaRPr/>
          </a:p>
        </p:txBody>
      </p:sp>
      <p:sp>
        <p:nvSpPr>
          <p:cNvPr id="672" name="Google Shape;672;p68"/>
          <p:cNvSpPr txBox="1"/>
          <p:nvPr/>
        </p:nvSpPr>
        <p:spPr>
          <a:xfrm>
            <a:off x="6324600" y="5486400"/>
            <a:ext cx="2514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Frequency</a:t>
            </a:r>
            <a:endParaRPr/>
          </a:p>
        </p:txBody>
      </p:sp>
      <p:sp>
        <p:nvSpPr>
          <p:cNvPr id="673" name="Google Shape;673;p68"/>
          <p:cNvSpPr txBox="1"/>
          <p:nvPr/>
        </p:nvSpPr>
        <p:spPr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85750" lvl="0" marL="28575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100"/>
              <a:buFont typeface="Arial"/>
              <a:buChar char="●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transform</a:t>
            </a:r>
            <a:endParaRPr/>
          </a:p>
          <a:p>
            <a:pPr indent="-285750" lvl="0" marL="285750" marR="0" rtl="0" algn="just">
              <a:lnSpc>
                <a:spcPct val="95000"/>
              </a:lnSpc>
              <a:spcBef>
                <a:spcPts val="960"/>
              </a:spcBef>
              <a:spcAft>
                <a:spcPts val="0"/>
              </a:spcAft>
              <a:buClr>
                <a:srgbClr val="0C7B9C"/>
              </a:buClr>
              <a:buSzPts val="2100"/>
              <a:buFont typeface="Arial"/>
              <a:buChar char="●"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Wavelet transform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9"/>
          <p:cNvSpPr txBox="1"/>
          <p:nvPr>
            <p:ph type="title"/>
          </p:nvPr>
        </p:nvSpPr>
        <p:spPr>
          <a:xfrm>
            <a:off x="228600" y="0"/>
            <a:ext cx="858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DISCRETIZATION USING CLASS LABELS</a:t>
            </a:r>
            <a:endParaRPr/>
          </a:p>
        </p:txBody>
      </p:sp>
      <p:sp>
        <p:nvSpPr>
          <p:cNvPr id="679" name="Google Shape;679;p69"/>
          <p:cNvSpPr txBox="1"/>
          <p:nvPr>
            <p:ph idx="1" type="body"/>
          </p:nvPr>
        </p:nvSpPr>
        <p:spPr>
          <a:xfrm>
            <a:off x="146050" y="990600"/>
            <a:ext cx="839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Entropy based approach</a:t>
            </a:r>
            <a:endParaRPr/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0" name="Google Shape;680;p69"/>
          <p:cNvSpPr txBox="1"/>
          <p:nvPr/>
        </p:nvSpPr>
        <p:spPr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1" name="Google Shape;681;p69"/>
          <p:cNvSpPr txBox="1"/>
          <p:nvPr/>
        </p:nvSpPr>
        <p:spPr>
          <a:xfrm>
            <a:off x="838200" y="57150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categories for both x and y</a:t>
            </a:r>
            <a:endParaRPr/>
          </a:p>
        </p:txBody>
      </p:sp>
      <p:pic>
        <p:nvPicPr>
          <p:cNvPr id="682" name="Google Shape;68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200"/>
            <a:ext cx="4872037" cy="36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9"/>
          <p:cNvSpPr txBox="1"/>
          <p:nvPr/>
        </p:nvSpPr>
        <p:spPr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4" name="Google Shape;684;p69"/>
          <p:cNvSpPr txBox="1"/>
          <p:nvPr/>
        </p:nvSpPr>
        <p:spPr>
          <a:xfrm>
            <a:off x="5410200" y="5715000"/>
            <a:ext cx="2895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categories for both x and y</a:t>
            </a:r>
            <a:endParaRPr/>
          </a:p>
        </p:txBody>
      </p:sp>
      <p:pic>
        <p:nvPicPr>
          <p:cNvPr id="685" name="Google Shape;685;p69"/>
          <p:cNvPicPr preferRelativeResize="0"/>
          <p:nvPr/>
        </p:nvPicPr>
        <p:blipFill rotWithShape="1">
          <a:blip r:embed="rId4">
            <a:alphaModFix/>
          </a:blip>
          <a:srcRect b="0" l="4594" r="0" t="0"/>
          <a:stretch/>
        </p:blipFill>
        <p:spPr>
          <a:xfrm>
            <a:off x="4495800" y="1905000"/>
            <a:ext cx="4648200" cy="36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0"/>
          <p:cNvSpPr txBox="1"/>
          <p:nvPr>
            <p:ph type="title"/>
          </p:nvPr>
        </p:nvSpPr>
        <p:spPr>
          <a:xfrm>
            <a:off x="228600" y="0"/>
            <a:ext cx="8763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Gill Sans"/>
              <a:buNone/>
            </a:pPr>
            <a:r>
              <a:rPr b="0" i="0" lang="en-US" sz="2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DISCRETIZATION WITHOUT USING CLASS LABELS </a:t>
            </a:r>
            <a:endParaRPr/>
          </a:p>
        </p:txBody>
      </p:sp>
      <p:sp>
        <p:nvSpPr>
          <p:cNvPr id="691" name="Google Shape;691;p70"/>
          <p:cNvSpPr txBox="1"/>
          <p:nvPr>
            <p:ph idx="1" type="body"/>
          </p:nvPr>
        </p:nvSpPr>
        <p:spPr>
          <a:xfrm>
            <a:off x="146050" y="990600"/>
            <a:ext cx="8394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92" name="Google Shape;69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81200"/>
            <a:ext cx="3657600" cy="183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1981200"/>
            <a:ext cx="3810000" cy="183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0"/>
          <p:cNvSpPr txBox="1"/>
          <p:nvPr/>
        </p:nvSpPr>
        <p:spPr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6" name="Google Shape;696;p70"/>
          <p:cNvSpPr txBox="1"/>
          <p:nvPr/>
        </p:nvSpPr>
        <p:spPr>
          <a:xfrm>
            <a:off x="1447800" y="38100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</p:txBody>
      </p:sp>
      <p:sp>
        <p:nvSpPr>
          <p:cNvPr id="697" name="Google Shape;697;p70"/>
          <p:cNvSpPr txBox="1"/>
          <p:nvPr/>
        </p:nvSpPr>
        <p:spPr>
          <a:xfrm>
            <a:off x="4876800" y="38100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 interval width</a:t>
            </a:r>
            <a:endParaRPr/>
          </a:p>
        </p:txBody>
      </p:sp>
      <p:sp>
        <p:nvSpPr>
          <p:cNvPr id="698" name="Google Shape;698;p70"/>
          <p:cNvSpPr txBox="1"/>
          <p:nvPr/>
        </p:nvSpPr>
        <p:spPr>
          <a:xfrm>
            <a:off x="1295400" y="60198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 frequency</a:t>
            </a:r>
            <a:endParaRPr/>
          </a:p>
        </p:txBody>
      </p:sp>
      <p:sp>
        <p:nvSpPr>
          <p:cNvPr id="699" name="Google Shape;699;p70"/>
          <p:cNvSpPr txBox="1"/>
          <p:nvPr/>
        </p:nvSpPr>
        <p:spPr>
          <a:xfrm>
            <a:off x="5334000" y="6019800"/>
            <a:ext cx="190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/>
          </a:p>
        </p:txBody>
      </p:sp>
      <p:pic>
        <p:nvPicPr>
          <p:cNvPr id="700" name="Google Shape;700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38600" y="4191000"/>
            <a:ext cx="3962400" cy="1830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1"/>
          <p:cNvSpPr txBox="1"/>
          <p:nvPr>
            <p:ph type="title"/>
          </p:nvPr>
        </p:nvSpPr>
        <p:spPr>
          <a:xfrm>
            <a:off x="152400" y="304800"/>
            <a:ext cx="7820025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ATTRIBUTE/ VARIABLE TRANSFORMATION</a:t>
            </a:r>
            <a:endParaRPr/>
          </a:p>
        </p:txBody>
      </p:sp>
      <p:pic>
        <p:nvPicPr>
          <p:cNvPr id="706" name="Google Shape;706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3603625"/>
            <a:ext cx="4648200" cy="279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71"/>
          <p:cNvSpPr txBox="1"/>
          <p:nvPr>
            <p:ph idx="1" type="body"/>
          </p:nvPr>
        </p:nvSpPr>
        <p:spPr>
          <a:xfrm>
            <a:off x="0" y="10668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function that maps the entire set of values of a given attribute to a new set of replacement values such that each old value can be identified with one of the new values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Simple functions: x</a:t>
            </a:r>
            <a:r>
              <a:rPr b="0" baseline="30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log(x), e</a:t>
            </a:r>
            <a:r>
              <a:rPr b="0" baseline="30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|x|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Standardization and Normalization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2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SIMILARITY AND DISSIMILARITY</a:t>
            </a:r>
            <a:endParaRPr/>
          </a:p>
        </p:txBody>
      </p:sp>
      <p:sp>
        <p:nvSpPr>
          <p:cNvPr id="713" name="Google Shape;713;p72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Similarity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Numerical measure of how alike two data objects are.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Is higher when objects are more alike.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Often falls in the range [0,1]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Dissimilarity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Numerical measure of how different are two data objects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Lower when objects are more alike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Minimum dissimilarity is often 0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Upper limit varies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Proximity refers to a similarity or dissimilarity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3"/>
          <p:cNvSpPr txBox="1"/>
          <p:nvPr>
            <p:ph type="title"/>
          </p:nvPr>
        </p:nvSpPr>
        <p:spPr>
          <a:xfrm>
            <a:off x="1301750" y="293687"/>
            <a:ext cx="6570662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i="0" lang="en-US" sz="2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SIMILARITY/DISSIMILARITY FOR SIMPLE ATTRIBUTES</a:t>
            </a:r>
            <a:endParaRPr/>
          </a:p>
        </p:txBody>
      </p:sp>
      <p:pic>
        <p:nvPicPr>
          <p:cNvPr id="719" name="Google Shape;719;p73"/>
          <p:cNvPicPr preferRelativeResize="0"/>
          <p:nvPr/>
        </p:nvPicPr>
        <p:blipFill rotWithShape="1">
          <a:blip r:embed="rId3">
            <a:alphaModFix/>
          </a:blip>
          <a:srcRect b="10513" l="3599" r="7112" t="35197"/>
          <a:stretch/>
        </p:blipFill>
        <p:spPr>
          <a:xfrm>
            <a:off x="76200" y="1905000"/>
            <a:ext cx="9021762" cy="411321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3"/>
          <p:cNvSpPr txBox="1"/>
          <p:nvPr/>
        </p:nvSpPr>
        <p:spPr>
          <a:xfrm>
            <a:off x="838200" y="1431925"/>
            <a:ext cx="6934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the attribute values for two data objects.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4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i="0" lang="en-US" sz="2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EUCLIDEAN DISTANCE</a:t>
            </a:r>
            <a:endParaRPr/>
          </a:p>
        </p:txBody>
      </p:sp>
      <p:sp>
        <p:nvSpPr>
          <p:cNvPr id="726" name="Google Shape;726;p74"/>
          <p:cNvSpPr txBox="1"/>
          <p:nvPr>
            <p:ph idx="1" type="body"/>
          </p:nvPr>
        </p:nvSpPr>
        <p:spPr>
          <a:xfrm>
            <a:off x="381000" y="1143000"/>
            <a:ext cx="8259762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Euclidean Distance</a:t>
            </a:r>
            <a:endParaRPr/>
          </a:p>
          <a:p>
            <a:pPr indent="-158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Where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the number of dimensions (attributes)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baseline="-2500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baseline="-2500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are, respectively, the k</a:t>
            </a:r>
            <a:r>
              <a:rPr b="0" baseline="3000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attributes (components) or data objects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Standardization is necessary, if scales differ.</a:t>
            </a:r>
            <a:endParaRPr/>
          </a:p>
        </p:txBody>
      </p:sp>
      <p:pic>
        <p:nvPicPr>
          <p:cNvPr id="727" name="Google Shape;72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8150" y="1676400"/>
            <a:ext cx="3854450" cy="12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TYPES OF ATTRIBUTES 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There are different types of attributes</a:t>
            </a:r>
            <a:endParaRPr/>
          </a:p>
          <a:p>
            <a:pPr indent="-228600" lvl="1" marL="7493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Nominal</a:t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93700" lvl="2" marL="12573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Examples: ID numbers, eye color, zip codes</a:t>
            </a:r>
            <a:endParaRPr/>
          </a:p>
          <a:p>
            <a:pPr indent="-228600" lvl="1" marL="7493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Ordinal</a:t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93700" lvl="2" marL="12573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Examples: rankings (e.g., taste of potato chips on a scale from 1-10), grades, height in {tall, medium, short}</a:t>
            </a:r>
            <a:endParaRPr/>
          </a:p>
          <a:p>
            <a:pPr indent="-228600" lvl="1" marL="7493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Interval</a:t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93700" lvl="2" marL="12573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Examples: calendar dates, temperatures in Celsius or Fahrenheit.</a:t>
            </a:r>
            <a:endParaRPr/>
          </a:p>
          <a:p>
            <a:pPr indent="-228600" lvl="1" marL="7493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Ratio</a:t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93700" lvl="2" marL="12573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Examples: temperature in Kelvin, length, time, counts </a:t>
            </a:r>
            <a:endParaRPr/>
          </a:p>
          <a:p>
            <a:pPr indent="-13335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5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i="0" lang="en-US" sz="2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EUCLIDEAN DISTANCE</a:t>
            </a:r>
            <a:endParaRPr/>
          </a:p>
        </p:txBody>
      </p:sp>
      <p:pic>
        <p:nvPicPr>
          <p:cNvPr id="733" name="Google Shape;73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295400"/>
            <a:ext cx="3635375" cy="2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828800"/>
            <a:ext cx="2962275" cy="1363662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5"/>
          <p:cNvSpPr txBox="1"/>
          <p:nvPr/>
        </p:nvSpPr>
        <p:spPr>
          <a:xfrm>
            <a:off x="3200400" y="5638800"/>
            <a:ext cx="2133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Matrix</a:t>
            </a:r>
            <a:endParaRPr/>
          </a:p>
        </p:txBody>
      </p:sp>
      <p:pic>
        <p:nvPicPr>
          <p:cNvPr id="736" name="Google Shape;73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0" y="4038600"/>
            <a:ext cx="4927600" cy="1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6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i="0" lang="en-US" sz="2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MINKOWSKI DISTANCE</a:t>
            </a:r>
            <a:endParaRPr/>
          </a:p>
        </p:txBody>
      </p:sp>
      <p:sp>
        <p:nvSpPr>
          <p:cNvPr id="742" name="Google Shape;742;p76"/>
          <p:cNvSpPr txBox="1"/>
          <p:nvPr>
            <p:ph idx="1" type="body"/>
          </p:nvPr>
        </p:nvSpPr>
        <p:spPr>
          <a:xfrm>
            <a:off x="639762" y="1143000"/>
            <a:ext cx="8732837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Minkowski Distance is a generalization of Euclidean Distance</a:t>
            </a:r>
            <a:endParaRPr/>
          </a:p>
          <a:p>
            <a:pPr indent="-158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Where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a parameter,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the number of dimensions (attributes)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baseline="-2500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baseline="-2500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are, respectively, the kth attributes (components) or data objects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/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43" name="Google Shape;74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447800"/>
            <a:ext cx="4314825" cy="149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7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i="0" lang="en-US" sz="2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MINKOWSKI DISTANCE: EXAMPLES</a:t>
            </a:r>
            <a:endParaRPr/>
          </a:p>
        </p:txBody>
      </p:sp>
      <p:sp>
        <p:nvSpPr>
          <p:cNvPr id="749" name="Google Shape;749;p77"/>
          <p:cNvSpPr txBox="1"/>
          <p:nvPr>
            <p:ph idx="1" type="body"/>
          </p:nvPr>
        </p:nvSpPr>
        <p:spPr>
          <a:xfrm>
            <a:off x="304800" y="1143000"/>
            <a:ext cx="84582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1.  City block (Manhattan, taxicab, L</a:t>
            </a:r>
            <a:r>
              <a:rPr b="0" baseline="-2500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norm) distance.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common example of this is the Hamming distance, which is just the number of bits that are different between two binary vectors</a:t>
            </a:r>
            <a:endParaRPr/>
          </a:p>
          <a:p>
            <a:pPr indent="-1270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2.  Euclidean distance</a:t>
            </a:r>
            <a:endParaRPr/>
          </a:p>
          <a:p>
            <a:pPr indent="-1143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→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∞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  “supremum” (L</a:t>
            </a:r>
            <a:r>
              <a:rPr b="0" baseline="-2500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max 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norm, L</a:t>
            </a:r>
            <a:r>
              <a:rPr b="0" baseline="-2500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∞</a:t>
            </a:r>
            <a:r>
              <a:rPr b="0" baseline="-2500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norm) distance.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This is the maximum difference between any component of the vectors</a:t>
            </a:r>
            <a:endParaRPr/>
          </a:p>
          <a:p>
            <a:pPr indent="-1270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Do not confuse 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i.e., all these distances are defined for all numbers of dimensions.</a:t>
            </a:r>
            <a:endParaRPr b="0" i="1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762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1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8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MINKOWSKI DISTANCE</a:t>
            </a:r>
            <a:endParaRPr/>
          </a:p>
        </p:txBody>
      </p:sp>
      <p:sp>
        <p:nvSpPr>
          <p:cNvPr id="755" name="Google Shape;755;p78"/>
          <p:cNvSpPr txBox="1"/>
          <p:nvPr/>
        </p:nvSpPr>
        <p:spPr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Matrix</a:t>
            </a:r>
            <a:endParaRPr/>
          </a:p>
        </p:txBody>
      </p:sp>
      <p:pic>
        <p:nvPicPr>
          <p:cNvPr id="756" name="Google Shape;75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587625"/>
            <a:ext cx="2962275" cy="1363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0" y="1292225"/>
            <a:ext cx="4927600" cy="13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0" y="2816225"/>
            <a:ext cx="4927600" cy="13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0" y="4340225"/>
            <a:ext cx="4872037" cy="13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9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i="0" lang="en-US" sz="2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MAHALANOBIS DISTANCE</a:t>
            </a:r>
            <a:endParaRPr/>
          </a:p>
        </p:txBody>
      </p:sp>
      <p:pic>
        <p:nvPicPr>
          <p:cNvPr id="765" name="Google Shape;765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2973387"/>
            <a:ext cx="3429000" cy="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7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5221" r="7315" t="3236"/>
          <a:stretch/>
        </p:blipFill>
        <p:spPr>
          <a:xfrm>
            <a:off x="0" y="2209800"/>
            <a:ext cx="5105400" cy="360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1066800"/>
            <a:ext cx="7315200" cy="687387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9"/>
          <p:cNvSpPr txBox="1"/>
          <p:nvPr/>
        </p:nvSpPr>
        <p:spPr>
          <a:xfrm>
            <a:off x="609600" y="5881687"/>
            <a:ext cx="82296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red points, the Euclidean distance is 14.7, Mahalanobis distance is 6.</a:t>
            </a:r>
            <a:endParaRPr/>
          </a:p>
        </p:txBody>
      </p:sp>
      <p:sp>
        <p:nvSpPr>
          <p:cNvPr id="769" name="Google Shape;769;p79"/>
          <p:cNvSpPr txBox="1"/>
          <p:nvPr/>
        </p:nvSpPr>
        <p:spPr>
          <a:xfrm>
            <a:off x="5562600" y="2178050"/>
            <a:ext cx="33528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 is the covariance matrix of the input data </a:t>
            </a:r>
            <a:r>
              <a:rPr b="1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0"/>
          <p:cNvSpPr txBox="1"/>
          <p:nvPr>
            <p:ph type="title"/>
          </p:nvPr>
        </p:nvSpPr>
        <p:spPr>
          <a:xfrm>
            <a:off x="1209675" y="123825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MAHALANOBIS DISTANCE</a:t>
            </a:r>
            <a:endParaRPr/>
          </a:p>
        </p:txBody>
      </p:sp>
      <p:pic>
        <p:nvPicPr>
          <p:cNvPr id="775" name="Google Shape;775;p80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00" y="1752600"/>
            <a:ext cx="2057400" cy="100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80"/>
          <p:cNvGrpSpPr/>
          <p:nvPr/>
        </p:nvGrpSpPr>
        <p:grpSpPr>
          <a:xfrm>
            <a:off x="228600" y="1219200"/>
            <a:ext cx="6477000" cy="4857750"/>
            <a:chOff x="144" y="768"/>
            <a:chExt cx="4080" cy="3060"/>
          </a:xfrm>
        </p:grpSpPr>
        <p:pic>
          <p:nvPicPr>
            <p:cNvPr id="777" name="Google Shape;777;p80"/>
            <p:cNvPicPr preferRelativeResize="0"/>
            <p:nvPr/>
          </p:nvPicPr>
          <p:blipFill rotWithShape="1">
            <a:blip r:embed="rId4">
              <a:alphaModFix/>
            </a:blip>
            <a:srcRect b="4733" l="7690" r="6593" t="4397"/>
            <a:stretch/>
          </p:blipFill>
          <p:spPr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8" name="Google Shape;778;p80"/>
            <p:cNvCxnSpPr/>
            <p:nvPr/>
          </p:nvCxnSpPr>
          <p:spPr>
            <a:xfrm flipH="1" rot="10800000">
              <a:off x="1632" y="1872"/>
              <a:ext cx="1200" cy="72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779" name="Google Shape;779;p80"/>
            <p:cNvCxnSpPr/>
            <p:nvPr/>
          </p:nvCxnSpPr>
          <p:spPr>
            <a:xfrm rot="10800000">
              <a:off x="1104" y="2256"/>
              <a:ext cx="528" cy="336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sp>
        <p:nvSpPr>
          <p:cNvPr id="780" name="Google Shape;780;p80"/>
          <p:cNvSpPr txBox="1"/>
          <p:nvPr/>
        </p:nvSpPr>
        <p:spPr>
          <a:xfrm>
            <a:off x="6629400" y="1295400"/>
            <a:ext cx="2362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Covariance Matrix:</a:t>
            </a:r>
            <a:endParaRPr/>
          </a:p>
        </p:txBody>
      </p:sp>
      <p:sp>
        <p:nvSpPr>
          <p:cNvPr id="781" name="Google Shape;781;p80"/>
          <p:cNvSpPr txBox="1"/>
          <p:nvPr/>
        </p:nvSpPr>
        <p:spPr>
          <a:xfrm>
            <a:off x="1447800" y="3352800"/>
            <a:ext cx="381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sp>
        <p:nvSpPr>
          <p:cNvPr id="782" name="Google Shape;782;p80"/>
          <p:cNvSpPr txBox="1"/>
          <p:nvPr/>
        </p:nvSpPr>
        <p:spPr>
          <a:xfrm>
            <a:off x="2438400" y="4052887"/>
            <a:ext cx="381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783" name="Google Shape;783;p80"/>
          <p:cNvSpPr txBox="1"/>
          <p:nvPr/>
        </p:nvSpPr>
        <p:spPr>
          <a:xfrm>
            <a:off x="4343400" y="2590800"/>
            <a:ext cx="3810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</p:txBody>
      </p:sp>
      <p:sp>
        <p:nvSpPr>
          <p:cNvPr id="784" name="Google Shape;784;p80"/>
          <p:cNvSpPr txBox="1"/>
          <p:nvPr/>
        </p:nvSpPr>
        <p:spPr>
          <a:xfrm>
            <a:off x="6934200" y="3284537"/>
            <a:ext cx="1981200" cy="2430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(0.5, 0.5)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(0, 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C: (1.5, 1.5)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Mahal(A,B) = 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Mahal(A,C) = 4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1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COMMON PROPERTIES OF A DISTANCE</a:t>
            </a:r>
            <a:endParaRPr/>
          </a:p>
        </p:txBody>
      </p:sp>
      <p:sp>
        <p:nvSpPr>
          <p:cNvPr id="790" name="Google Shape;790;p81"/>
          <p:cNvSpPr txBox="1"/>
          <p:nvPr>
            <p:ph idx="1" type="body"/>
          </p:nvPr>
        </p:nvSpPr>
        <p:spPr>
          <a:xfrm>
            <a:off x="639762" y="1143000"/>
            <a:ext cx="8001000" cy="510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Distances, such as the Euclidean distance, have some well known properties.</a:t>
            </a:r>
            <a:endParaRPr/>
          </a:p>
          <a:p>
            <a:pPr indent="-444500" lvl="0" marL="5334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1" marL="990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d(p, q) ≥ 0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for all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d(p, q) = 0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only if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q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 (Positive definiteness)</a:t>
            </a:r>
            <a:endParaRPr/>
          </a:p>
          <a:p>
            <a:pPr indent="-533400" lvl="1" marL="990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d(p, q) = d(q, p)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for all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 (Symmetry)</a:t>
            </a:r>
            <a:endParaRPr/>
          </a:p>
          <a:p>
            <a:pPr indent="-533400" lvl="1" marL="990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(p, r) ≤ d(p, q) + d(q, r)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for all points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 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(Triangle Inequality)</a:t>
            </a:r>
            <a:endParaRPr/>
          </a:p>
          <a:p>
            <a:pPr indent="-533400" lvl="0" marL="533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where 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d(p, q)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the distance (dissimilarity) between points (data objects), 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/>
          </a:p>
          <a:p>
            <a:pPr indent="-533400" lvl="0" marL="5334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533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distance that satisfies these properties is a </a:t>
            </a:r>
            <a:r>
              <a:rPr b="0" i="0" lang="en-US" sz="2000" u="non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metric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2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COMMON PROPERTIES OF A SIMILARITY</a:t>
            </a:r>
            <a:endParaRPr/>
          </a:p>
        </p:txBody>
      </p:sp>
      <p:sp>
        <p:nvSpPr>
          <p:cNvPr id="796" name="Google Shape;796;p82"/>
          <p:cNvSpPr txBox="1"/>
          <p:nvPr>
            <p:ph idx="1" type="body"/>
          </p:nvPr>
        </p:nvSpPr>
        <p:spPr>
          <a:xfrm>
            <a:off x="639762" y="1143000"/>
            <a:ext cx="8001000" cy="510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Similarities, also have some well known properties.</a:t>
            </a:r>
            <a:endParaRPr/>
          </a:p>
          <a:p>
            <a:pPr indent="-444500" lvl="0" marL="5334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1" marL="990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s(p, q) = 1 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(or maximum similarity) only if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q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 </a:t>
            </a:r>
            <a:b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/>
          </a:p>
          <a:p>
            <a:pPr indent="-533400" lvl="1" marL="990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s(p, q) = s(q, p)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for all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 (Symmetry)</a:t>
            </a:r>
            <a:b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</a:br>
            <a:endParaRPr/>
          </a:p>
          <a:p>
            <a:pPr indent="-533400" lvl="0" marL="533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where 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s(p, q)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is the similarity between points (data objects), 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/>
          </a:p>
          <a:p>
            <a:pPr indent="-762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3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SIMILARITY BETWEEN BINARY VECTORS</a:t>
            </a:r>
            <a:endParaRPr/>
          </a:p>
        </p:txBody>
      </p:sp>
      <p:sp>
        <p:nvSpPr>
          <p:cNvPr id="802" name="Google Shape;802;p83"/>
          <p:cNvSpPr txBox="1"/>
          <p:nvPr>
            <p:ph idx="1" type="body"/>
          </p:nvPr>
        </p:nvSpPr>
        <p:spPr>
          <a:xfrm>
            <a:off x="639762" y="1143000"/>
            <a:ext cx="8001000" cy="510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Common situation is that objects, 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have only binary attributes</a:t>
            </a:r>
            <a:endParaRPr/>
          </a:p>
          <a:p>
            <a:pPr indent="-292100" lvl="4" marL="21717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5334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Compute similarities using the following quantities</a:t>
            </a:r>
            <a:endParaRPr/>
          </a:p>
          <a:p>
            <a:pPr indent="-533400" lvl="0" marL="5334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M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the number of attributes where p was 0 and q was 1</a:t>
            </a:r>
            <a:endParaRPr/>
          </a:p>
          <a:p>
            <a:pPr indent="-533400" lvl="0" marL="5334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M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</a:t>
            </a: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the number of attributes where p was 1 and q was 0</a:t>
            </a:r>
            <a:endParaRPr/>
          </a:p>
          <a:p>
            <a:pPr indent="-533400" lvl="0" marL="5334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M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the number of attributes where p was 0 and q was 0</a:t>
            </a:r>
            <a:endParaRPr/>
          </a:p>
          <a:p>
            <a:pPr indent="-533400" lvl="0" marL="5334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	M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the number of attributes where p was 1 and q was 1</a:t>
            </a:r>
            <a:endParaRPr/>
          </a:p>
          <a:p>
            <a:pPr indent="-533400" lvl="0" marL="53340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533400" lvl="0" marL="5334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Simple Matching and Jaccard Coefficients </a:t>
            </a:r>
            <a:endParaRPr/>
          </a:p>
          <a:p>
            <a:pPr indent="-533400" lvl="0" marL="5334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SMC =  number of matches / number of attributes </a:t>
            </a:r>
            <a:endParaRPr/>
          </a:p>
          <a:p>
            <a:pPr indent="-533400" lvl="0" marL="533400" marR="0" rtl="0" algn="l">
              <a:lnSpc>
                <a:spcPct val="8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     		 =  (M</a:t>
            </a:r>
            <a:r>
              <a:rPr b="0" baseline="-2500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11</a:t>
            </a:r>
            <a:r>
              <a:rPr b="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00</a:t>
            </a:r>
            <a:r>
              <a:rPr b="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/ (M</a:t>
            </a:r>
            <a:r>
              <a:rPr b="0" baseline="-2500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01</a:t>
            </a:r>
            <a:r>
              <a:rPr b="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10</a:t>
            </a:r>
            <a:r>
              <a:rPr b="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11</a:t>
            </a:r>
            <a:r>
              <a:rPr b="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00</a:t>
            </a:r>
            <a:r>
              <a:rPr b="0" i="0" lang="en-US" sz="1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/>
          </a:p>
          <a:p>
            <a:pPr indent="-533400" lvl="0" marL="5334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5334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J = number of 11 matches / number of not-both-zero attributes values</a:t>
            </a:r>
            <a:endParaRPr/>
          </a:p>
          <a:p>
            <a:pPr indent="-533400" lvl="0" marL="533400" marR="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	   = (M</a:t>
            </a:r>
            <a:r>
              <a:rPr b="0" baseline="-25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11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/ (M</a:t>
            </a:r>
            <a:r>
              <a:rPr b="0" baseline="-25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01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10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11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SMC VERSUS JACCARD: EXAMPLE</a:t>
            </a:r>
            <a:endParaRPr/>
          </a:p>
        </p:txBody>
      </p:sp>
      <p:sp>
        <p:nvSpPr>
          <p:cNvPr id="808" name="Google Shape;808;p84"/>
          <p:cNvSpPr txBox="1"/>
          <p:nvPr>
            <p:ph idx="1" type="body"/>
          </p:nvPr>
        </p:nvSpPr>
        <p:spPr>
          <a:xfrm>
            <a:off x="639762" y="1143000"/>
            <a:ext cx="8001000" cy="510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 1 0 0 0 0 0 0 0 0 0    	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533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 0 0 0 0 0 0 1 0 0 1</a:t>
            </a: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-533400" lvl="0" marL="533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1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5334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2   (the number of attributes where p was 0 and q was 1)</a:t>
            </a:r>
            <a:endParaRPr/>
          </a:p>
          <a:p>
            <a:pPr indent="-533400" lvl="0" marL="5334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1   (the number of attributes where p was 1 and q was 0)</a:t>
            </a:r>
            <a:endParaRPr/>
          </a:p>
          <a:p>
            <a:pPr indent="-533400" lvl="0" marL="5334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7   (the number of attributes where p was 0 and q was 0)</a:t>
            </a:r>
            <a:endParaRPr/>
          </a:p>
          <a:p>
            <a:pPr indent="-533400" lvl="0" marL="5334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</a:t>
            </a:r>
            <a:r>
              <a:rPr b="0" baseline="-2500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0   (the number of attributes where p was 1 and q was 1)</a:t>
            </a:r>
            <a:endParaRPr b="0" i="0" sz="1800" u="none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533400" lvl="0" marL="533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0" i="1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</a:t>
            </a:r>
            <a:endParaRPr/>
          </a:p>
          <a:p>
            <a:pPr indent="-533400" lvl="0" marL="533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SMC = (M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11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00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)/(M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01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10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11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00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= (0+7) / (2+1+0+7) = 0.7</a:t>
            </a:r>
            <a:r>
              <a:rPr b="0" i="0" lang="en-US" sz="24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-533400" lvl="0" marL="533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533400" lvl="0" marL="533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 = (M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11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/ (M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01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10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+ M</a:t>
            </a:r>
            <a:r>
              <a:rPr b="0" baseline="-2500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11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= 0 / (2 + 1 + 0) = 0 </a:t>
            </a:r>
            <a:endParaRPr/>
          </a:p>
          <a:p>
            <a:pPr indent="-101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PROPERTIES OF ATTRIBUTE VALUES </a:t>
            </a:r>
            <a:endParaRPr/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type of an attribute depends on which of the following properties it possesses: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Distinctness:  		=  ≠		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Order:  		&lt;  &gt;  		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Addition:  		+  - 		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Multiplication: 		* /</a:t>
            </a:r>
            <a:endParaRPr/>
          </a:p>
          <a:p>
            <a:pPr indent="-158750" lvl="4" marL="2057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Nominal attribute: distinctness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Ordinal attribute: distinctness &amp; order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Interval attribute: distinctness, order &amp; addition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Ratio attribute: all 4 properties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COSINE SIMILARITY</a:t>
            </a:r>
            <a:endParaRPr/>
          </a:p>
        </p:txBody>
      </p:sp>
      <p:sp>
        <p:nvSpPr>
          <p:cNvPr id="814" name="Google Shape;814;p85"/>
          <p:cNvSpPr txBox="1"/>
          <p:nvPr>
            <p:ph idx="1" type="body"/>
          </p:nvPr>
        </p:nvSpPr>
        <p:spPr>
          <a:xfrm>
            <a:off x="639762" y="1143000"/>
            <a:ext cx="8001000" cy="510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If </a:t>
            </a:r>
            <a:r>
              <a:rPr b="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and </a:t>
            </a:r>
            <a:r>
              <a:rPr b="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are two document vectors, then</a:t>
            </a:r>
            <a:endParaRPr/>
          </a:p>
          <a:p>
            <a:pPr indent="0" lvl="0" marL="0" marR="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         cos( </a:t>
            </a:r>
            <a:r>
              <a:rPr b="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b="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d</a:t>
            </a:r>
            <a:r>
              <a:rPr b="0" baseline="-2500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) =  (</a:t>
            </a:r>
            <a:r>
              <a:rPr b="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 / ||</a:t>
            </a:r>
            <a:r>
              <a:rPr b="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|| ||</a:t>
            </a:r>
            <a:r>
              <a:rPr b="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|| , </a:t>
            </a:r>
            <a:endParaRPr/>
          </a:p>
          <a:p>
            <a:pPr indent="0" lvl="0" marL="0" marR="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where </a:t>
            </a:r>
            <a:r>
              <a:rPr b="0" i="0" lang="en-US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indicates vector dot product and || </a:t>
            </a:r>
            <a:r>
              <a:rPr b="0" i="1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 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|| is  the   length of vector </a:t>
            </a:r>
            <a:r>
              <a:rPr b="0" i="1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</a:t>
            </a:r>
            <a:endParaRPr/>
          </a:p>
          <a:p>
            <a:pPr indent="-241300" lvl="4" marL="25146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27000" lvl="0" marL="0" marR="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Example: </a:t>
            </a:r>
            <a:endParaRPr/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1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	</a:t>
            </a:r>
            <a:r>
              <a:rPr b="0" i="1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b="0" i="1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1" i="0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 3 2 0 5 0 0 0 2 0 0 	</a:t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1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	d</a:t>
            </a:r>
            <a:r>
              <a:rPr b="0" baseline="-25000" i="1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1" i="0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 1 0 0 0 0 0 0 1 0 2</a:t>
            </a:r>
            <a:r>
              <a:rPr b="0" i="0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1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d</a:t>
            </a:r>
            <a:r>
              <a:rPr b="0" baseline="-25000" i="1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en-US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∙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1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 3*1 + 2*0 + 0*0 + 5*0 + 0*0 + 0*0 + 0*0 + 2*1 + 0*0 + 0*2 = 5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||</a:t>
            </a:r>
            <a:r>
              <a:rPr b="0" i="1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|| = (3*3+2*2+0*0+5*5+0*0+0*0+0*0+2*2+0*0+0*0)</a:t>
            </a:r>
            <a:r>
              <a:rPr b="1" baseline="30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0.5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 (42) </a:t>
            </a:r>
            <a:r>
              <a:rPr b="1" baseline="30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0.5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6.481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||</a:t>
            </a:r>
            <a:r>
              <a:rPr b="0" i="1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|| = (1*1+0*0+0*0+0*0+0*0+0*0+0*0+1*1+0*0+2*2)</a:t>
            </a:r>
            <a:r>
              <a:rPr b="0" baseline="30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1" baseline="30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0.5</a:t>
            </a:r>
            <a:r>
              <a:rPr b="0" baseline="30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(6) </a:t>
            </a:r>
            <a:r>
              <a:rPr b="1" baseline="3000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0.5</a:t>
            </a:r>
            <a:r>
              <a:rPr b="0" i="0" lang="en-US" sz="16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2.245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	cos( </a:t>
            </a:r>
            <a:r>
              <a:rPr b="0" i="1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b="0" baseline="-25000" i="1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b="0" i="1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d</a:t>
            </a:r>
            <a:r>
              <a:rPr b="0" baseline="-25000" i="1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0" i="0" lang="en-US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) = .3150</a:t>
            </a:r>
            <a:endParaRPr/>
          </a:p>
          <a:p>
            <a:pPr indent="-1143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6"/>
          <p:cNvSpPr txBox="1"/>
          <p:nvPr>
            <p:ph type="title"/>
          </p:nvPr>
        </p:nvSpPr>
        <p:spPr>
          <a:xfrm>
            <a:off x="381000" y="152400"/>
            <a:ext cx="8534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Gill Sans"/>
              <a:buNone/>
            </a:pPr>
            <a:r>
              <a:rPr b="0" i="0" lang="en-US" sz="29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EXTENDED JACCARD COEFFICIENT (TANIMOTO)</a:t>
            </a:r>
            <a:endParaRPr/>
          </a:p>
        </p:txBody>
      </p:sp>
      <p:sp>
        <p:nvSpPr>
          <p:cNvPr id="820" name="Google Shape;820;p86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Variation of Jaccard for continuous or count attributes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Reduces to Jaccard for binary attributes</a:t>
            </a:r>
            <a:endParaRPr/>
          </a:p>
        </p:txBody>
      </p:sp>
      <p:pic>
        <p:nvPicPr>
          <p:cNvPr id="821" name="Google Shape;821;p86"/>
          <p:cNvPicPr preferRelativeResize="0"/>
          <p:nvPr/>
        </p:nvPicPr>
        <p:blipFill rotWithShape="1">
          <a:blip r:embed="rId3">
            <a:alphaModFix/>
          </a:blip>
          <a:srcRect b="0" l="28012" r="16031" t="0"/>
          <a:stretch/>
        </p:blipFill>
        <p:spPr>
          <a:xfrm>
            <a:off x="1981200" y="3048000"/>
            <a:ext cx="3810000" cy="137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7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CORRELATION</a:t>
            </a:r>
            <a:endParaRPr/>
          </a:p>
        </p:txBody>
      </p:sp>
      <p:sp>
        <p:nvSpPr>
          <p:cNvPr id="827" name="Google Shape;827;p87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Correlation measures the linear relationship between objects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 compute correlation, we standardize data objects, p and q, and then take their dot product</a:t>
            </a:r>
            <a:endParaRPr/>
          </a:p>
        </p:txBody>
      </p:sp>
      <p:pic>
        <p:nvPicPr>
          <p:cNvPr id="828" name="Google Shape;82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4800" y="3443287"/>
            <a:ext cx="5511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000" y="4357687"/>
            <a:ext cx="5256212" cy="68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28775" y="5348287"/>
            <a:ext cx="4643437" cy="595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8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None/>
            </a:pPr>
            <a:r>
              <a:rPr b="0" i="0" lang="en-US" sz="2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VISUALLY EVALUATING CORRELATION</a:t>
            </a:r>
            <a:endParaRPr/>
          </a:p>
        </p:txBody>
      </p:sp>
      <p:pic>
        <p:nvPicPr>
          <p:cNvPr id="836" name="Google Shape;836;p88"/>
          <p:cNvPicPr preferRelativeResize="0"/>
          <p:nvPr/>
        </p:nvPicPr>
        <p:blipFill rotWithShape="1">
          <a:blip r:embed="rId3">
            <a:alphaModFix/>
          </a:blip>
          <a:srcRect b="7916" l="0" r="0" t="0"/>
          <a:stretch/>
        </p:blipFill>
        <p:spPr>
          <a:xfrm>
            <a:off x="228600" y="990600"/>
            <a:ext cx="6096000" cy="53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8"/>
          <p:cNvSpPr txBox="1"/>
          <p:nvPr/>
        </p:nvSpPr>
        <p:spPr>
          <a:xfrm>
            <a:off x="6858000" y="2971800"/>
            <a:ext cx="182880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Scatter plots showing the similarity from –1 to 1.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9"/>
          <p:cNvSpPr txBox="1"/>
          <p:nvPr>
            <p:ph type="title"/>
          </p:nvPr>
        </p:nvSpPr>
        <p:spPr>
          <a:xfrm>
            <a:off x="381000" y="152400"/>
            <a:ext cx="82804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Gill Sans"/>
              <a:buNone/>
            </a:pPr>
            <a:r>
              <a:rPr b="0" i="0" lang="en-US" sz="25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GENERAL APPROACH FOR COMBINING SIMILARITIES</a:t>
            </a:r>
            <a:endParaRPr/>
          </a:p>
        </p:txBody>
      </p:sp>
      <p:sp>
        <p:nvSpPr>
          <p:cNvPr id="843" name="Google Shape;843;p89"/>
          <p:cNvSpPr txBox="1"/>
          <p:nvPr>
            <p:ph idx="1" type="body"/>
          </p:nvPr>
        </p:nvSpPr>
        <p:spPr>
          <a:xfrm>
            <a:off x="639762" y="1143000"/>
            <a:ext cx="8001000" cy="97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533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Sometimes attributes are of many different types, but an overall similarity is needed.</a:t>
            </a:r>
            <a:endParaRPr/>
          </a:p>
        </p:txBody>
      </p:sp>
      <p:pic>
        <p:nvPicPr>
          <p:cNvPr id="844" name="Google Shape;84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209800"/>
            <a:ext cx="8720137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0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USING WEIGHTS TO COMBINE SIMILARITIES</a:t>
            </a:r>
            <a:endParaRPr/>
          </a:p>
        </p:txBody>
      </p:sp>
      <p:sp>
        <p:nvSpPr>
          <p:cNvPr id="850" name="Google Shape;850;p90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May not want to treat all attributes the same.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Use weights w</a:t>
            </a:r>
            <a:r>
              <a:rPr b="0" baseline="-2500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</a:t>
            </a: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which are between 0 and 1 and sum to 1. </a:t>
            </a:r>
            <a:endParaRPr/>
          </a:p>
        </p:txBody>
      </p:sp>
      <p:pic>
        <p:nvPicPr>
          <p:cNvPr id="851" name="Google Shape;85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2770187"/>
            <a:ext cx="4716462" cy="91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0" y="4294187"/>
            <a:ext cx="4670425" cy="119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1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DENSITY</a:t>
            </a:r>
            <a:endParaRPr/>
          </a:p>
        </p:txBody>
      </p:sp>
      <p:sp>
        <p:nvSpPr>
          <p:cNvPr id="858" name="Google Shape;858;p91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Density-based clustering require a notion of density</a:t>
            </a:r>
            <a:endParaRPr/>
          </a:p>
          <a:p>
            <a:pPr indent="-101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Examples: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Euclidean density</a:t>
            </a:r>
            <a:endParaRPr/>
          </a:p>
          <a:p>
            <a:pPr indent="-228600" lvl="2" marL="1143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Euclidean density = number of points per unit volume</a:t>
            </a:r>
            <a:endParaRPr/>
          </a:p>
          <a:p>
            <a:pPr indent="-127000" lvl="2" marL="1143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Probability density </a:t>
            </a:r>
            <a:endParaRPr/>
          </a:p>
          <a:p>
            <a:pPr indent="-1270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1" marL="685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Graph-based density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2"/>
          <p:cNvSpPr txBox="1"/>
          <p:nvPr>
            <p:ph type="title"/>
          </p:nvPr>
        </p:nvSpPr>
        <p:spPr>
          <a:xfrm>
            <a:off x="1285875" y="152400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EUCLIDEAN DENSITY – CELL-BASED</a:t>
            </a:r>
            <a:endParaRPr/>
          </a:p>
        </p:txBody>
      </p:sp>
      <p:pic>
        <p:nvPicPr>
          <p:cNvPr id="864" name="Google Shape;864;p9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652712"/>
            <a:ext cx="7848600" cy="374808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92"/>
          <p:cNvSpPr txBox="1"/>
          <p:nvPr>
            <p:ph idx="1" type="body"/>
          </p:nvPr>
        </p:nvSpPr>
        <p:spPr>
          <a:xfrm>
            <a:off x="0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Simplest approach is to divide region into a number of rectangular cells of equal volume and define density as # of points the cell contains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3"/>
          <p:cNvSpPr txBox="1"/>
          <p:nvPr>
            <p:ph type="title"/>
          </p:nvPr>
        </p:nvSpPr>
        <p:spPr>
          <a:xfrm>
            <a:off x="1514475" y="212725"/>
            <a:ext cx="6570662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EUCLIDEAN DENSITY – CENTER-BASED</a:t>
            </a:r>
            <a:endParaRPr/>
          </a:p>
        </p:txBody>
      </p:sp>
      <p:pic>
        <p:nvPicPr>
          <p:cNvPr id="871" name="Google Shape;871;p9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428875"/>
            <a:ext cx="563880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93"/>
          <p:cNvSpPr txBox="1"/>
          <p:nvPr>
            <p:ph idx="1" type="body"/>
          </p:nvPr>
        </p:nvSpPr>
        <p:spPr>
          <a:xfrm>
            <a:off x="0" y="1143000"/>
            <a:ext cx="83185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Euclidean density is the number of points within a specified radius of the point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32"/>
          <p:cNvGrpSpPr/>
          <p:nvPr/>
        </p:nvGrpSpPr>
        <p:grpSpPr>
          <a:xfrm>
            <a:off x="381000" y="304800"/>
            <a:ext cx="8305800" cy="6167437"/>
            <a:chOff x="-2" y="-2"/>
            <a:chExt cx="3890" cy="5274"/>
          </a:xfrm>
        </p:grpSpPr>
        <p:grpSp>
          <p:nvGrpSpPr>
            <p:cNvPr id="223" name="Google Shape;223;p32"/>
            <p:cNvGrpSpPr/>
            <p:nvPr/>
          </p:nvGrpSpPr>
          <p:grpSpPr>
            <a:xfrm>
              <a:off x="0" y="0"/>
              <a:ext cx="3886" cy="5270"/>
              <a:chOff x="0" y="0"/>
              <a:chExt cx="3886" cy="5270"/>
            </a:xfrm>
          </p:grpSpPr>
          <p:grpSp>
            <p:nvGrpSpPr>
              <p:cNvPr id="224" name="Google Shape;224;p32"/>
              <p:cNvGrpSpPr/>
              <p:nvPr/>
            </p:nvGrpSpPr>
            <p:grpSpPr>
              <a:xfrm>
                <a:off x="0" y="0"/>
                <a:ext cx="684" cy="596"/>
                <a:chOff x="0" y="0"/>
                <a:chExt cx="684" cy="596"/>
              </a:xfrm>
            </p:grpSpPr>
            <p:sp>
              <p:nvSpPr>
                <p:cNvPr id="225" name="Google Shape;225;p32"/>
                <p:cNvSpPr txBox="1"/>
                <p:nvPr/>
              </p:nvSpPr>
              <p:spPr>
                <a:xfrm>
                  <a:off x="0" y="0"/>
                  <a:ext cx="684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grpSp>
              <p:nvGrpSpPr>
                <p:cNvPr id="226" name="Google Shape;226;p32"/>
                <p:cNvGrpSpPr/>
                <p:nvPr/>
              </p:nvGrpSpPr>
              <p:grpSpPr>
                <a:xfrm>
                  <a:off x="0" y="0"/>
                  <a:ext cx="684" cy="596"/>
                  <a:chOff x="0" y="0"/>
                  <a:chExt cx="684" cy="596"/>
                </a:xfrm>
              </p:grpSpPr>
              <p:sp>
                <p:nvSpPr>
                  <p:cNvPr id="227" name="Google Shape;227;p32"/>
                  <p:cNvSpPr txBox="1"/>
                  <p:nvPr/>
                </p:nvSpPr>
                <p:spPr>
                  <a:xfrm>
                    <a:off x="43" y="0"/>
                    <a:ext cx="598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Times New Roman"/>
                      <a:buNone/>
                    </a:pPr>
                    <a:r>
                      <a:rPr b="1" i="0" lang="en-US" sz="16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Attribute Type</a:t>
                    </a:r>
                    <a:endParaRPr b="0" i="0" sz="12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2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28" name="Google Shape;228;p32"/>
                  <p:cNvSpPr txBox="1"/>
                  <p:nvPr/>
                </p:nvSpPr>
                <p:spPr>
                  <a:xfrm>
                    <a:off x="0" y="0"/>
                    <a:ext cx="684" cy="59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A0A0A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</p:grpSp>
          </p:grpSp>
          <p:grpSp>
            <p:nvGrpSpPr>
              <p:cNvPr id="229" name="Google Shape;229;p32"/>
              <p:cNvGrpSpPr/>
              <p:nvPr/>
            </p:nvGrpSpPr>
            <p:grpSpPr>
              <a:xfrm>
                <a:off x="684" y="0"/>
                <a:ext cx="1403" cy="596"/>
                <a:chOff x="684" y="0"/>
                <a:chExt cx="1403" cy="596"/>
              </a:xfrm>
            </p:grpSpPr>
            <p:sp>
              <p:nvSpPr>
                <p:cNvPr id="230" name="Google Shape;230;p32"/>
                <p:cNvSpPr txBox="1"/>
                <p:nvPr/>
              </p:nvSpPr>
              <p:spPr>
                <a:xfrm>
                  <a:off x="684" y="0"/>
                  <a:ext cx="1403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grpSp>
              <p:nvGrpSpPr>
                <p:cNvPr id="231" name="Google Shape;231;p32"/>
                <p:cNvGrpSpPr/>
                <p:nvPr/>
              </p:nvGrpSpPr>
              <p:grpSpPr>
                <a:xfrm>
                  <a:off x="684" y="0"/>
                  <a:ext cx="1403" cy="596"/>
                  <a:chOff x="684" y="0"/>
                  <a:chExt cx="1403" cy="596"/>
                </a:xfrm>
              </p:grpSpPr>
              <p:sp>
                <p:nvSpPr>
                  <p:cNvPr id="232" name="Google Shape;232;p32"/>
                  <p:cNvSpPr txBox="1"/>
                  <p:nvPr/>
                </p:nvSpPr>
                <p:spPr>
                  <a:xfrm>
                    <a:off x="727" y="0"/>
                    <a:ext cx="1317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Times New Roman"/>
                      <a:buNone/>
                    </a:pPr>
                    <a:r>
                      <a:rPr b="1" i="0" lang="en-US" sz="16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Description</a:t>
                    </a:r>
                    <a:endParaRPr b="0" i="0" sz="12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2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33" name="Google Shape;233;p32"/>
                  <p:cNvSpPr txBox="1"/>
                  <p:nvPr/>
                </p:nvSpPr>
                <p:spPr>
                  <a:xfrm>
                    <a:off x="684" y="0"/>
                    <a:ext cx="1403" cy="59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A0A0A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</p:grpSp>
          </p:grpSp>
          <p:grpSp>
            <p:nvGrpSpPr>
              <p:cNvPr id="234" name="Google Shape;234;p32"/>
              <p:cNvGrpSpPr/>
              <p:nvPr/>
            </p:nvGrpSpPr>
            <p:grpSpPr>
              <a:xfrm>
                <a:off x="2087" y="0"/>
                <a:ext cx="950" cy="596"/>
                <a:chOff x="2087" y="0"/>
                <a:chExt cx="950" cy="596"/>
              </a:xfrm>
            </p:grpSpPr>
            <p:sp>
              <p:nvSpPr>
                <p:cNvPr id="235" name="Google Shape;235;p32"/>
                <p:cNvSpPr txBox="1"/>
                <p:nvPr/>
              </p:nvSpPr>
              <p:spPr>
                <a:xfrm>
                  <a:off x="2087" y="0"/>
                  <a:ext cx="950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grpSp>
              <p:nvGrpSpPr>
                <p:cNvPr id="236" name="Google Shape;236;p32"/>
                <p:cNvGrpSpPr/>
                <p:nvPr/>
              </p:nvGrpSpPr>
              <p:grpSpPr>
                <a:xfrm>
                  <a:off x="2087" y="0"/>
                  <a:ext cx="950" cy="596"/>
                  <a:chOff x="2087" y="0"/>
                  <a:chExt cx="950" cy="596"/>
                </a:xfrm>
              </p:grpSpPr>
              <p:sp>
                <p:nvSpPr>
                  <p:cNvPr id="237" name="Google Shape;237;p32"/>
                  <p:cNvSpPr txBox="1"/>
                  <p:nvPr/>
                </p:nvSpPr>
                <p:spPr>
                  <a:xfrm>
                    <a:off x="2130" y="0"/>
                    <a:ext cx="864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Times New Roman"/>
                      <a:buNone/>
                    </a:pPr>
                    <a:r>
                      <a:rPr b="1" i="0" lang="en-US" sz="16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Examples</a:t>
                    </a:r>
                    <a:endParaRPr b="0" i="0" sz="12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2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38" name="Google Shape;238;p32"/>
                  <p:cNvSpPr txBox="1"/>
                  <p:nvPr/>
                </p:nvSpPr>
                <p:spPr>
                  <a:xfrm>
                    <a:off x="2087" y="0"/>
                    <a:ext cx="950" cy="59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A0A0A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</p:grpSp>
          </p:grpSp>
          <p:grpSp>
            <p:nvGrpSpPr>
              <p:cNvPr id="239" name="Google Shape;239;p32"/>
              <p:cNvGrpSpPr/>
              <p:nvPr/>
            </p:nvGrpSpPr>
            <p:grpSpPr>
              <a:xfrm>
                <a:off x="3037" y="0"/>
                <a:ext cx="849" cy="596"/>
                <a:chOff x="3037" y="0"/>
                <a:chExt cx="849" cy="596"/>
              </a:xfrm>
            </p:grpSpPr>
            <p:sp>
              <p:nvSpPr>
                <p:cNvPr id="240" name="Google Shape;240;p32"/>
                <p:cNvSpPr txBox="1"/>
                <p:nvPr/>
              </p:nvSpPr>
              <p:spPr>
                <a:xfrm>
                  <a:off x="3037" y="0"/>
                  <a:ext cx="849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grpSp>
              <p:nvGrpSpPr>
                <p:cNvPr id="241" name="Google Shape;241;p32"/>
                <p:cNvGrpSpPr/>
                <p:nvPr/>
              </p:nvGrpSpPr>
              <p:grpSpPr>
                <a:xfrm>
                  <a:off x="3037" y="0"/>
                  <a:ext cx="849" cy="596"/>
                  <a:chOff x="3037" y="0"/>
                  <a:chExt cx="849" cy="596"/>
                </a:xfrm>
              </p:grpSpPr>
              <p:sp>
                <p:nvSpPr>
                  <p:cNvPr id="242" name="Google Shape;242;p32"/>
                  <p:cNvSpPr txBox="1"/>
                  <p:nvPr/>
                </p:nvSpPr>
                <p:spPr>
                  <a:xfrm>
                    <a:off x="3080" y="0"/>
                    <a:ext cx="763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600"/>
                      <a:buFont typeface="Times New Roman"/>
                      <a:buNone/>
                    </a:pPr>
                    <a:r>
                      <a:rPr b="1" i="0" lang="en-US" sz="16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Operations</a:t>
                    </a:r>
                    <a:endParaRPr b="0" i="0" sz="12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2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243" name="Google Shape;243;p32"/>
                  <p:cNvSpPr txBox="1"/>
                  <p:nvPr/>
                </p:nvSpPr>
                <p:spPr>
                  <a:xfrm>
                    <a:off x="3037" y="0"/>
                    <a:ext cx="849" cy="59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A0A0A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</p:grpSp>
          </p:grpSp>
          <p:grpSp>
            <p:nvGrpSpPr>
              <p:cNvPr id="244" name="Google Shape;244;p32"/>
              <p:cNvGrpSpPr/>
              <p:nvPr/>
            </p:nvGrpSpPr>
            <p:grpSpPr>
              <a:xfrm>
                <a:off x="0" y="596"/>
                <a:ext cx="684" cy="1130"/>
                <a:chOff x="0" y="596"/>
                <a:chExt cx="684" cy="1130"/>
              </a:xfrm>
            </p:grpSpPr>
            <p:sp>
              <p:nvSpPr>
                <p:cNvPr id="245" name="Google Shape;245;p32"/>
                <p:cNvSpPr txBox="1"/>
                <p:nvPr/>
              </p:nvSpPr>
              <p:spPr>
                <a:xfrm>
                  <a:off x="43" y="596"/>
                  <a:ext cx="598" cy="11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Nominal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46" name="Google Shape;246;p32"/>
                <p:cNvSpPr txBox="1"/>
                <p:nvPr/>
              </p:nvSpPr>
              <p:spPr>
                <a:xfrm>
                  <a:off x="0" y="596"/>
                  <a:ext cx="684" cy="113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47" name="Google Shape;247;p32"/>
              <p:cNvGrpSpPr/>
              <p:nvPr/>
            </p:nvGrpSpPr>
            <p:grpSpPr>
              <a:xfrm>
                <a:off x="684" y="596"/>
                <a:ext cx="1403" cy="1130"/>
                <a:chOff x="684" y="596"/>
                <a:chExt cx="1403" cy="1130"/>
              </a:xfrm>
            </p:grpSpPr>
            <p:sp>
              <p:nvSpPr>
                <p:cNvPr id="248" name="Google Shape;248;p32"/>
                <p:cNvSpPr txBox="1"/>
                <p:nvPr/>
              </p:nvSpPr>
              <p:spPr>
                <a:xfrm>
                  <a:off x="727" y="596"/>
                  <a:ext cx="1317" cy="11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The values of a nominal attribute are just different names, i.e., nominal attributes provide only enough information to distinguish one object from another. (=, ≠)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49" name="Google Shape;249;p32"/>
                <p:cNvSpPr txBox="1"/>
                <p:nvPr/>
              </p:nvSpPr>
              <p:spPr>
                <a:xfrm>
                  <a:off x="684" y="596"/>
                  <a:ext cx="1403" cy="113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50" name="Google Shape;250;p32"/>
              <p:cNvGrpSpPr/>
              <p:nvPr/>
            </p:nvGrpSpPr>
            <p:grpSpPr>
              <a:xfrm>
                <a:off x="2087" y="596"/>
                <a:ext cx="950" cy="1130"/>
                <a:chOff x="2087" y="596"/>
                <a:chExt cx="950" cy="1130"/>
              </a:xfrm>
            </p:grpSpPr>
            <p:sp>
              <p:nvSpPr>
                <p:cNvPr id="251" name="Google Shape;251;p32"/>
                <p:cNvSpPr txBox="1"/>
                <p:nvPr/>
              </p:nvSpPr>
              <p:spPr>
                <a:xfrm>
                  <a:off x="2130" y="596"/>
                  <a:ext cx="864" cy="11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zip codes, employee ID numbers, eye color, sex: {</a:t>
                  </a:r>
                  <a:r>
                    <a:rPr b="0" i="1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male, female</a:t>
                  </a: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}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52" name="Google Shape;252;p32"/>
                <p:cNvSpPr txBox="1"/>
                <p:nvPr/>
              </p:nvSpPr>
              <p:spPr>
                <a:xfrm>
                  <a:off x="2087" y="596"/>
                  <a:ext cx="950" cy="113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53" name="Google Shape;253;p32"/>
              <p:cNvGrpSpPr/>
              <p:nvPr/>
            </p:nvGrpSpPr>
            <p:grpSpPr>
              <a:xfrm>
                <a:off x="3037" y="596"/>
                <a:ext cx="849" cy="1130"/>
                <a:chOff x="3037" y="596"/>
                <a:chExt cx="849" cy="1130"/>
              </a:xfrm>
            </p:grpSpPr>
            <p:sp>
              <p:nvSpPr>
                <p:cNvPr id="254" name="Google Shape;254;p32"/>
                <p:cNvSpPr txBox="1"/>
                <p:nvPr/>
              </p:nvSpPr>
              <p:spPr>
                <a:xfrm>
                  <a:off x="3080" y="596"/>
                  <a:ext cx="763" cy="11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mode, entropy, contingency correlation, χ</a:t>
                  </a:r>
                  <a:r>
                    <a:rPr b="0" baseline="3000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</a:t>
                  </a: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test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55" name="Google Shape;255;p32"/>
                <p:cNvSpPr txBox="1"/>
                <p:nvPr/>
              </p:nvSpPr>
              <p:spPr>
                <a:xfrm>
                  <a:off x="3037" y="596"/>
                  <a:ext cx="849" cy="113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56" name="Google Shape;256;p32"/>
              <p:cNvGrpSpPr/>
              <p:nvPr/>
            </p:nvGrpSpPr>
            <p:grpSpPr>
              <a:xfrm>
                <a:off x="0" y="1726"/>
                <a:ext cx="684" cy="1092"/>
                <a:chOff x="0" y="1726"/>
                <a:chExt cx="684" cy="1092"/>
              </a:xfrm>
            </p:grpSpPr>
            <p:sp>
              <p:nvSpPr>
                <p:cNvPr id="257" name="Google Shape;257;p32"/>
                <p:cNvSpPr txBox="1"/>
                <p:nvPr/>
              </p:nvSpPr>
              <p:spPr>
                <a:xfrm>
                  <a:off x="43" y="1726"/>
                  <a:ext cx="598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Ordinal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58" name="Google Shape;258;p32"/>
                <p:cNvSpPr txBox="1"/>
                <p:nvPr/>
              </p:nvSpPr>
              <p:spPr>
                <a:xfrm>
                  <a:off x="0" y="1726"/>
                  <a:ext cx="684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59" name="Google Shape;259;p32"/>
              <p:cNvGrpSpPr/>
              <p:nvPr/>
            </p:nvGrpSpPr>
            <p:grpSpPr>
              <a:xfrm>
                <a:off x="684" y="1726"/>
                <a:ext cx="1403" cy="1092"/>
                <a:chOff x="684" y="1726"/>
                <a:chExt cx="1403" cy="1092"/>
              </a:xfrm>
            </p:grpSpPr>
            <p:sp>
              <p:nvSpPr>
                <p:cNvPr id="260" name="Google Shape;260;p32"/>
                <p:cNvSpPr txBox="1"/>
                <p:nvPr/>
              </p:nvSpPr>
              <p:spPr>
                <a:xfrm>
                  <a:off x="727" y="1726"/>
                  <a:ext cx="1317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The values of an ordinal attribute provide enough information to order objects. (&lt;, &gt;)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61" name="Google Shape;261;p32"/>
                <p:cNvSpPr txBox="1"/>
                <p:nvPr/>
              </p:nvSpPr>
              <p:spPr>
                <a:xfrm>
                  <a:off x="684" y="1726"/>
                  <a:ext cx="1403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62" name="Google Shape;262;p32"/>
              <p:cNvGrpSpPr/>
              <p:nvPr/>
            </p:nvGrpSpPr>
            <p:grpSpPr>
              <a:xfrm>
                <a:off x="2087" y="1726"/>
                <a:ext cx="950" cy="1092"/>
                <a:chOff x="2087" y="1726"/>
                <a:chExt cx="950" cy="1092"/>
              </a:xfrm>
            </p:grpSpPr>
            <p:sp>
              <p:nvSpPr>
                <p:cNvPr id="263" name="Google Shape;263;p32"/>
                <p:cNvSpPr txBox="1"/>
                <p:nvPr/>
              </p:nvSpPr>
              <p:spPr>
                <a:xfrm>
                  <a:off x="2130" y="1726"/>
                  <a:ext cx="864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hardness of minerals, {</a:t>
                  </a:r>
                  <a:r>
                    <a:rPr b="0" i="1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good, better, best</a:t>
                  </a: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}, </a:t>
                  </a:r>
                  <a:b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</a:b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grades, street numbers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64" name="Google Shape;264;p32"/>
                <p:cNvSpPr txBox="1"/>
                <p:nvPr/>
              </p:nvSpPr>
              <p:spPr>
                <a:xfrm>
                  <a:off x="2087" y="1726"/>
                  <a:ext cx="950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65" name="Google Shape;265;p32"/>
              <p:cNvGrpSpPr/>
              <p:nvPr/>
            </p:nvGrpSpPr>
            <p:grpSpPr>
              <a:xfrm>
                <a:off x="3037" y="1726"/>
                <a:ext cx="849" cy="1092"/>
                <a:chOff x="3037" y="1726"/>
                <a:chExt cx="849" cy="1092"/>
              </a:xfrm>
            </p:grpSpPr>
            <p:sp>
              <p:nvSpPr>
                <p:cNvPr id="266" name="Google Shape;266;p32"/>
                <p:cNvSpPr txBox="1"/>
                <p:nvPr/>
              </p:nvSpPr>
              <p:spPr>
                <a:xfrm>
                  <a:off x="3080" y="1726"/>
                  <a:ext cx="763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median, percentiles, rank correlation, run tests, sign tests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67" name="Google Shape;267;p32"/>
                <p:cNvSpPr txBox="1"/>
                <p:nvPr/>
              </p:nvSpPr>
              <p:spPr>
                <a:xfrm>
                  <a:off x="3037" y="1726"/>
                  <a:ext cx="849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68" name="Google Shape;268;p32"/>
              <p:cNvGrpSpPr/>
              <p:nvPr/>
            </p:nvGrpSpPr>
            <p:grpSpPr>
              <a:xfrm>
                <a:off x="0" y="2818"/>
                <a:ext cx="684" cy="1092"/>
                <a:chOff x="0" y="2818"/>
                <a:chExt cx="684" cy="1092"/>
              </a:xfrm>
            </p:grpSpPr>
            <p:sp>
              <p:nvSpPr>
                <p:cNvPr id="269" name="Google Shape;269;p32"/>
                <p:cNvSpPr txBox="1"/>
                <p:nvPr/>
              </p:nvSpPr>
              <p:spPr>
                <a:xfrm>
                  <a:off x="43" y="2818"/>
                  <a:ext cx="598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Interval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70" name="Google Shape;270;p32"/>
                <p:cNvSpPr txBox="1"/>
                <p:nvPr/>
              </p:nvSpPr>
              <p:spPr>
                <a:xfrm>
                  <a:off x="0" y="2818"/>
                  <a:ext cx="684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71" name="Google Shape;271;p32"/>
              <p:cNvGrpSpPr/>
              <p:nvPr/>
            </p:nvGrpSpPr>
            <p:grpSpPr>
              <a:xfrm>
                <a:off x="684" y="2818"/>
                <a:ext cx="1403" cy="1092"/>
                <a:chOff x="684" y="2818"/>
                <a:chExt cx="1403" cy="1092"/>
              </a:xfrm>
            </p:grpSpPr>
            <p:sp>
              <p:nvSpPr>
                <p:cNvPr id="272" name="Google Shape;272;p32"/>
                <p:cNvSpPr txBox="1"/>
                <p:nvPr/>
              </p:nvSpPr>
              <p:spPr>
                <a:xfrm>
                  <a:off x="727" y="2818"/>
                  <a:ext cx="1317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For interval attributes, the differences between values are meaningful, i.e., a unit of measurement exists.  </a:t>
                  </a:r>
                  <a:b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</a:b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(+, - )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73" name="Google Shape;273;p32"/>
                <p:cNvSpPr txBox="1"/>
                <p:nvPr/>
              </p:nvSpPr>
              <p:spPr>
                <a:xfrm>
                  <a:off x="684" y="2818"/>
                  <a:ext cx="1403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74" name="Google Shape;274;p32"/>
              <p:cNvGrpSpPr/>
              <p:nvPr/>
            </p:nvGrpSpPr>
            <p:grpSpPr>
              <a:xfrm>
                <a:off x="2087" y="2818"/>
                <a:ext cx="950" cy="1092"/>
                <a:chOff x="2087" y="2818"/>
                <a:chExt cx="950" cy="1092"/>
              </a:xfrm>
            </p:grpSpPr>
            <p:sp>
              <p:nvSpPr>
                <p:cNvPr id="275" name="Google Shape;275;p32"/>
                <p:cNvSpPr txBox="1"/>
                <p:nvPr/>
              </p:nvSpPr>
              <p:spPr>
                <a:xfrm>
                  <a:off x="2130" y="2818"/>
                  <a:ext cx="864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calendar dates, temperature in Celsius or Fahrenheit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76" name="Google Shape;276;p32"/>
                <p:cNvSpPr txBox="1"/>
                <p:nvPr/>
              </p:nvSpPr>
              <p:spPr>
                <a:xfrm>
                  <a:off x="2087" y="2818"/>
                  <a:ext cx="950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77" name="Google Shape;277;p32"/>
              <p:cNvGrpSpPr/>
              <p:nvPr/>
            </p:nvGrpSpPr>
            <p:grpSpPr>
              <a:xfrm>
                <a:off x="3037" y="2818"/>
                <a:ext cx="849" cy="1092"/>
                <a:chOff x="3037" y="2818"/>
                <a:chExt cx="849" cy="1092"/>
              </a:xfrm>
            </p:grpSpPr>
            <p:sp>
              <p:nvSpPr>
                <p:cNvPr id="278" name="Google Shape;278;p32"/>
                <p:cNvSpPr txBox="1"/>
                <p:nvPr/>
              </p:nvSpPr>
              <p:spPr>
                <a:xfrm>
                  <a:off x="3080" y="2818"/>
                  <a:ext cx="763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mean, standard deviation, Pearson's correlation, </a:t>
                  </a:r>
                  <a:r>
                    <a:rPr b="0" i="1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t</a:t>
                  </a: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and </a:t>
                  </a:r>
                  <a:r>
                    <a:rPr b="0" i="1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</a:t>
                  </a: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tests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79" name="Google Shape;279;p32"/>
                <p:cNvSpPr txBox="1"/>
                <p:nvPr/>
              </p:nvSpPr>
              <p:spPr>
                <a:xfrm>
                  <a:off x="3037" y="2818"/>
                  <a:ext cx="849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80" name="Google Shape;280;p32"/>
              <p:cNvGrpSpPr/>
              <p:nvPr/>
            </p:nvGrpSpPr>
            <p:grpSpPr>
              <a:xfrm>
                <a:off x="0" y="3910"/>
                <a:ext cx="684" cy="1360"/>
                <a:chOff x="0" y="3910"/>
                <a:chExt cx="684" cy="1360"/>
              </a:xfrm>
            </p:grpSpPr>
            <p:sp>
              <p:nvSpPr>
                <p:cNvPr id="281" name="Google Shape;281;p32"/>
                <p:cNvSpPr txBox="1"/>
                <p:nvPr/>
              </p:nvSpPr>
              <p:spPr>
                <a:xfrm>
                  <a:off x="43" y="3910"/>
                  <a:ext cx="598" cy="13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Ratio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82" name="Google Shape;282;p32"/>
                <p:cNvSpPr txBox="1"/>
                <p:nvPr/>
              </p:nvSpPr>
              <p:spPr>
                <a:xfrm>
                  <a:off x="0" y="3910"/>
                  <a:ext cx="684" cy="136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83" name="Google Shape;283;p32"/>
              <p:cNvGrpSpPr/>
              <p:nvPr/>
            </p:nvGrpSpPr>
            <p:grpSpPr>
              <a:xfrm>
                <a:off x="684" y="3910"/>
                <a:ext cx="1403" cy="1360"/>
                <a:chOff x="684" y="3910"/>
                <a:chExt cx="1403" cy="1360"/>
              </a:xfrm>
            </p:grpSpPr>
            <p:sp>
              <p:nvSpPr>
                <p:cNvPr id="284" name="Google Shape;284;p32"/>
                <p:cNvSpPr txBox="1"/>
                <p:nvPr/>
              </p:nvSpPr>
              <p:spPr>
                <a:xfrm>
                  <a:off x="727" y="3910"/>
                  <a:ext cx="1317" cy="13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For ratio variables, both differences and ratios are meaningful. (*, /)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85" name="Google Shape;285;p32"/>
                <p:cNvSpPr txBox="1"/>
                <p:nvPr/>
              </p:nvSpPr>
              <p:spPr>
                <a:xfrm>
                  <a:off x="684" y="3910"/>
                  <a:ext cx="1403" cy="136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86" name="Google Shape;286;p32"/>
              <p:cNvGrpSpPr/>
              <p:nvPr/>
            </p:nvGrpSpPr>
            <p:grpSpPr>
              <a:xfrm>
                <a:off x="2087" y="3910"/>
                <a:ext cx="950" cy="1360"/>
                <a:chOff x="2087" y="3910"/>
                <a:chExt cx="950" cy="1360"/>
              </a:xfrm>
            </p:grpSpPr>
            <p:sp>
              <p:nvSpPr>
                <p:cNvPr id="287" name="Google Shape;287;p32"/>
                <p:cNvSpPr txBox="1"/>
                <p:nvPr/>
              </p:nvSpPr>
              <p:spPr>
                <a:xfrm>
                  <a:off x="2130" y="3910"/>
                  <a:ext cx="864" cy="13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temperature in Kelvin, monetary quantities, counts, age, mass, length, electrical current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88" name="Google Shape;288;p32"/>
                <p:cNvSpPr txBox="1"/>
                <p:nvPr/>
              </p:nvSpPr>
              <p:spPr>
                <a:xfrm>
                  <a:off x="2087" y="3910"/>
                  <a:ext cx="950" cy="136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289" name="Google Shape;289;p32"/>
              <p:cNvGrpSpPr/>
              <p:nvPr/>
            </p:nvGrpSpPr>
            <p:grpSpPr>
              <a:xfrm>
                <a:off x="3037" y="3910"/>
                <a:ext cx="849" cy="1360"/>
                <a:chOff x="3037" y="3910"/>
                <a:chExt cx="849" cy="1360"/>
              </a:xfrm>
            </p:grpSpPr>
            <p:sp>
              <p:nvSpPr>
                <p:cNvPr id="290" name="Google Shape;290;p32"/>
                <p:cNvSpPr txBox="1"/>
                <p:nvPr/>
              </p:nvSpPr>
              <p:spPr>
                <a:xfrm>
                  <a:off x="3080" y="3910"/>
                  <a:ext cx="763" cy="136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Times New Roman"/>
                    <a:buNone/>
                  </a:pPr>
                  <a:r>
                    <a:rPr b="0" i="0" lang="en-US" sz="1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geometric mean, harmonic mean, percent variation</a:t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2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291" name="Google Shape;291;p32"/>
                <p:cNvSpPr txBox="1"/>
                <p:nvPr/>
              </p:nvSpPr>
              <p:spPr>
                <a:xfrm>
                  <a:off x="3037" y="3910"/>
                  <a:ext cx="849" cy="136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</p:grpSp>
        <p:sp>
          <p:nvSpPr>
            <p:cNvPr id="292" name="Google Shape;292;p32"/>
            <p:cNvSpPr txBox="1"/>
            <p:nvPr/>
          </p:nvSpPr>
          <p:spPr>
            <a:xfrm>
              <a:off x="-2" y="-2"/>
              <a:ext cx="3890" cy="5274"/>
            </a:xfrm>
            <a:prstGeom prst="rect">
              <a:avLst/>
            </a:prstGeom>
            <a:noFill/>
            <a:ln cap="flat" cmpd="sng" w="9525">
              <a:solidFill>
                <a:srgbClr val="A0A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33"/>
          <p:cNvGrpSpPr/>
          <p:nvPr/>
        </p:nvGrpSpPr>
        <p:grpSpPr>
          <a:xfrm>
            <a:off x="685800" y="304800"/>
            <a:ext cx="7924800" cy="6276975"/>
            <a:chOff x="-2" y="-2"/>
            <a:chExt cx="3761" cy="4164"/>
          </a:xfrm>
        </p:grpSpPr>
        <p:grpSp>
          <p:nvGrpSpPr>
            <p:cNvPr id="298" name="Google Shape;298;p33"/>
            <p:cNvGrpSpPr/>
            <p:nvPr/>
          </p:nvGrpSpPr>
          <p:grpSpPr>
            <a:xfrm>
              <a:off x="0" y="0"/>
              <a:ext cx="3757" cy="4160"/>
              <a:chOff x="0" y="0"/>
              <a:chExt cx="3757" cy="4160"/>
            </a:xfrm>
          </p:grpSpPr>
          <p:grpSp>
            <p:nvGrpSpPr>
              <p:cNvPr id="299" name="Google Shape;299;p33"/>
              <p:cNvGrpSpPr/>
              <p:nvPr/>
            </p:nvGrpSpPr>
            <p:grpSpPr>
              <a:xfrm>
                <a:off x="0" y="0"/>
                <a:ext cx="684" cy="596"/>
                <a:chOff x="0" y="0"/>
                <a:chExt cx="684" cy="596"/>
              </a:xfrm>
            </p:grpSpPr>
            <p:sp>
              <p:nvSpPr>
                <p:cNvPr id="300" name="Google Shape;300;p33"/>
                <p:cNvSpPr txBox="1"/>
                <p:nvPr/>
              </p:nvSpPr>
              <p:spPr>
                <a:xfrm>
                  <a:off x="0" y="0"/>
                  <a:ext cx="684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grpSp>
              <p:nvGrpSpPr>
                <p:cNvPr id="301" name="Google Shape;301;p33"/>
                <p:cNvGrpSpPr/>
                <p:nvPr/>
              </p:nvGrpSpPr>
              <p:grpSpPr>
                <a:xfrm>
                  <a:off x="0" y="0"/>
                  <a:ext cx="684" cy="596"/>
                  <a:chOff x="0" y="0"/>
                  <a:chExt cx="684" cy="596"/>
                </a:xfrm>
              </p:grpSpPr>
              <p:sp>
                <p:nvSpPr>
                  <p:cNvPr id="302" name="Google Shape;302;p33"/>
                  <p:cNvSpPr txBox="1"/>
                  <p:nvPr/>
                </p:nvSpPr>
                <p:spPr>
                  <a:xfrm>
                    <a:off x="43" y="0"/>
                    <a:ext cx="598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Times New Roman"/>
                      <a:buNone/>
                    </a:pPr>
                    <a:r>
                      <a:rPr b="1" i="0" lang="en-US" sz="18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Attribute Level</a:t>
                    </a:r>
                    <a:endParaRPr b="0" i="0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303" name="Google Shape;303;p33"/>
                  <p:cNvSpPr txBox="1"/>
                  <p:nvPr/>
                </p:nvSpPr>
                <p:spPr>
                  <a:xfrm>
                    <a:off x="0" y="0"/>
                    <a:ext cx="684" cy="59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A0A0A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</p:grpSp>
          </p:grpSp>
          <p:grpSp>
            <p:nvGrpSpPr>
              <p:cNvPr id="304" name="Google Shape;304;p33"/>
              <p:cNvGrpSpPr/>
              <p:nvPr/>
            </p:nvGrpSpPr>
            <p:grpSpPr>
              <a:xfrm>
                <a:off x="684" y="0"/>
                <a:ext cx="1691" cy="596"/>
                <a:chOff x="684" y="0"/>
                <a:chExt cx="1691" cy="596"/>
              </a:xfrm>
            </p:grpSpPr>
            <p:sp>
              <p:nvSpPr>
                <p:cNvPr id="305" name="Google Shape;305;p33"/>
                <p:cNvSpPr txBox="1"/>
                <p:nvPr/>
              </p:nvSpPr>
              <p:spPr>
                <a:xfrm>
                  <a:off x="684" y="0"/>
                  <a:ext cx="1691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grpSp>
              <p:nvGrpSpPr>
                <p:cNvPr id="306" name="Google Shape;306;p33"/>
                <p:cNvGrpSpPr/>
                <p:nvPr/>
              </p:nvGrpSpPr>
              <p:grpSpPr>
                <a:xfrm>
                  <a:off x="684" y="0"/>
                  <a:ext cx="1691" cy="596"/>
                  <a:chOff x="684" y="0"/>
                  <a:chExt cx="1691" cy="596"/>
                </a:xfrm>
              </p:grpSpPr>
              <p:sp>
                <p:nvSpPr>
                  <p:cNvPr id="307" name="Google Shape;307;p33"/>
                  <p:cNvSpPr txBox="1"/>
                  <p:nvPr/>
                </p:nvSpPr>
                <p:spPr>
                  <a:xfrm>
                    <a:off x="727" y="0"/>
                    <a:ext cx="1605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Times New Roman"/>
                      <a:buNone/>
                    </a:pPr>
                    <a:r>
                      <a:rPr b="1" i="0" lang="en-US" sz="18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Transformation</a:t>
                    </a:r>
                    <a:endParaRPr b="0" i="0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308" name="Google Shape;308;p33"/>
                  <p:cNvSpPr txBox="1"/>
                  <p:nvPr/>
                </p:nvSpPr>
                <p:spPr>
                  <a:xfrm>
                    <a:off x="684" y="0"/>
                    <a:ext cx="1691" cy="59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A0A0A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</p:grpSp>
          </p:grpSp>
          <p:grpSp>
            <p:nvGrpSpPr>
              <p:cNvPr id="309" name="Google Shape;309;p33"/>
              <p:cNvGrpSpPr/>
              <p:nvPr/>
            </p:nvGrpSpPr>
            <p:grpSpPr>
              <a:xfrm>
                <a:off x="2375" y="0"/>
                <a:ext cx="1382" cy="596"/>
                <a:chOff x="2375" y="0"/>
                <a:chExt cx="1382" cy="596"/>
              </a:xfrm>
            </p:grpSpPr>
            <p:sp>
              <p:nvSpPr>
                <p:cNvPr id="310" name="Google Shape;310;p33"/>
                <p:cNvSpPr txBox="1"/>
                <p:nvPr/>
              </p:nvSpPr>
              <p:spPr>
                <a:xfrm>
                  <a:off x="2375" y="0"/>
                  <a:ext cx="1382" cy="596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grpSp>
              <p:nvGrpSpPr>
                <p:cNvPr id="311" name="Google Shape;311;p33"/>
                <p:cNvGrpSpPr/>
                <p:nvPr/>
              </p:nvGrpSpPr>
              <p:grpSpPr>
                <a:xfrm>
                  <a:off x="2375" y="0"/>
                  <a:ext cx="1382" cy="596"/>
                  <a:chOff x="2375" y="0"/>
                  <a:chExt cx="1382" cy="596"/>
                </a:xfrm>
              </p:grpSpPr>
              <p:sp>
                <p:nvSpPr>
                  <p:cNvPr id="312" name="Google Shape;312;p33"/>
                  <p:cNvSpPr txBox="1"/>
                  <p:nvPr/>
                </p:nvSpPr>
                <p:spPr>
                  <a:xfrm>
                    <a:off x="2418" y="0"/>
                    <a:ext cx="1296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Times New Roman"/>
                      <a:buNone/>
                    </a:pPr>
                    <a:r>
                      <a:rPr b="1" i="0" lang="en-US" sz="18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rPr>
                      <a:t>Comments</a:t>
                    </a:r>
                    <a:endParaRPr b="0" i="0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313" name="Google Shape;313;p33"/>
                  <p:cNvSpPr txBox="1"/>
                  <p:nvPr/>
                </p:nvSpPr>
                <p:spPr>
                  <a:xfrm>
                    <a:off x="2375" y="0"/>
                    <a:ext cx="1382" cy="596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A0A0A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800" u="none">
                      <a:solidFill>
                        <a:schemeClr val="dk1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</p:grpSp>
          </p:grpSp>
          <p:grpSp>
            <p:nvGrpSpPr>
              <p:cNvPr id="314" name="Google Shape;314;p33"/>
              <p:cNvGrpSpPr/>
              <p:nvPr/>
            </p:nvGrpSpPr>
            <p:grpSpPr>
              <a:xfrm>
                <a:off x="0" y="596"/>
                <a:ext cx="684" cy="824"/>
                <a:chOff x="0" y="596"/>
                <a:chExt cx="684" cy="824"/>
              </a:xfrm>
            </p:grpSpPr>
            <p:sp>
              <p:nvSpPr>
                <p:cNvPr id="315" name="Google Shape;315;p33"/>
                <p:cNvSpPr txBox="1"/>
                <p:nvPr/>
              </p:nvSpPr>
              <p:spPr>
                <a:xfrm>
                  <a:off x="43" y="596"/>
                  <a:ext cx="598" cy="8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Nominal</a:t>
                  </a:r>
                  <a:endParaRPr/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16" name="Google Shape;316;p33"/>
                <p:cNvSpPr txBox="1"/>
                <p:nvPr/>
              </p:nvSpPr>
              <p:spPr>
                <a:xfrm>
                  <a:off x="0" y="596"/>
                  <a:ext cx="684" cy="82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317" name="Google Shape;317;p33"/>
              <p:cNvGrpSpPr/>
              <p:nvPr/>
            </p:nvGrpSpPr>
            <p:grpSpPr>
              <a:xfrm>
                <a:off x="684" y="596"/>
                <a:ext cx="1691" cy="824"/>
                <a:chOff x="684" y="596"/>
                <a:chExt cx="1691" cy="824"/>
              </a:xfrm>
            </p:grpSpPr>
            <p:sp>
              <p:nvSpPr>
                <p:cNvPr id="318" name="Google Shape;318;p33"/>
                <p:cNvSpPr txBox="1"/>
                <p:nvPr/>
              </p:nvSpPr>
              <p:spPr>
                <a:xfrm>
                  <a:off x="727" y="596"/>
                  <a:ext cx="1605" cy="8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Any permutation of values</a:t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19" name="Google Shape;319;p33"/>
                <p:cNvSpPr txBox="1"/>
                <p:nvPr/>
              </p:nvSpPr>
              <p:spPr>
                <a:xfrm>
                  <a:off x="684" y="596"/>
                  <a:ext cx="1691" cy="82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320" name="Google Shape;320;p33"/>
              <p:cNvGrpSpPr/>
              <p:nvPr/>
            </p:nvGrpSpPr>
            <p:grpSpPr>
              <a:xfrm>
                <a:off x="2375" y="596"/>
                <a:ext cx="1382" cy="824"/>
                <a:chOff x="2375" y="596"/>
                <a:chExt cx="1382" cy="824"/>
              </a:xfrm>
            </p:grpSpPr>
            <p:sp>
              <p:nvSpPr>
                <p:cNvPr id="321" name="Google Shape;321;p33"/>
                <p:cNvSpPr txBox="1"/>
                <p:nvPr/>
              </p:nvSpPr>
              <p:spPr>
                <a:xfrm>
                  <a:off x="2418" y="596"/>
                  <a:ext cx="1296" cy="8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If all employee ID numbers were reassigned, would it make any difference?</a:t>
                  </a:r>
                  <a:endParaRPr/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22" name="Google Shape;322;p33"/>
                <p:cNvSpPr txBox="1"/>
                <p:nvPr/>
              </p:nvSpPr>
              <p:spPr>
                <a:xfrm>
                  <a:off x="2375" y="596"/>
                  <a:ext cx="1382" cy="82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323" name="Google Shape;323;p33"/>
              <p:cNvGrpSpPr/>
              <p:nvPr/>
            </p:nvGrpSpPr>
            <p:grpSpPr>
              <a:xfrm>
                <a:off x="0" y="1420"/>
                <a:ext cx="684" cy="1092"/>
                <a:chOff x="0" y="1420"/>
                <a:chExt cx="684" cy="1092"/>
              </a:xfrm>
            </p:grpSpPr>
            <p:sp>
              <p:nvSpPr>
                <p:cNvPr id="324" name="Google Shape;324;p33"/>
                <p:cNvSpPr txBox="1"/>
                <p:nvPr/>
              </p:nvSpPr>
              <p:spPr>
                <a:xfrm>
                  <a:off x="43" y="1420"/>
                  <a:ext cx="598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Ordinal</a:t>
                  </a:r>
                  <a:endParaRPr/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25" name="Google Shape;325;p33"/>
                <p:cNvSpPr txBox="1"/>
                <p:nvPr/>
              </p:nvSpPr>
              <p:spPr>
                <a:xfrm>
                  <a:off x="0" y="1420"/>
                  <a:ext cx="684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326" name="Google Shape;326;p33"/>
              <p:cNvGrpSpPr/>
              <p:nvPr/>
            </p:nvGrpSpPr>
            <p:grpSpPr>
              <a:xfrm>
                <a:off x="684" y="1420"/>
                <a:ext cx="1691" cy="1092"/>
                <a:chOff x="684" y="1420"/>
                <a:chExt cx="1691" cy="1092"/>
              </a:xfrm>
            </p:grpSpPr>
            <p:sp>
              <p:nvSpPr>
                <p:cNvPr id="327" name="Google Shape;327;p33"/>
                <p:cNvSpPr txBox="1"/>
                <p:nvPr/>
              </p:nvSpPr>
              <p:spPr>
                <a:xfrm>
                  <a:off x="727" y="1420"/>
                  <a:ext cx="1605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An order preserving change of values, i.e., </a:t>
                  </a:r>
                  <a:b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</a:br>
                  <a:r>
                    <a:rPr b="0" i="1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new_value = f(old_value) </a:t>
                  </a:r>
                  <a:br>
                    <a:rPr b="0" i="1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</a:b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where </a:t>
                  </a:r>
                  <a:r>
                    <a:rPr b="0" i="1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</a:t>
                  </a: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is a monotonic function.</a:t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28" name="Google Shape;328;p33"/>
                <p:cNvSpPr txBox="1"/>
                <p:nvPr/>
              </p:nvSpPr>
              <p:spPr>
                <a:xfrm>
                  <a:off x="684" y="1420"/>
                  <a:ext cx="1691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329" name="Google Shape;329;p33"/>
              <p:cNvGrpSpPr/>
              <p:nvPr/>
            </p:nvGrpSpPr>
            <p:grpSpPr>
              <a:xfrm>
                <a:off x="2375" y="1420"/>
                <a:ext cx="1382" cy="1092"/>
                <a:chOff x="2375" y="1420"/>
                <a:chExt cx="1382" cy="1092"/>
              </a:xfrm>
            </p:grpSpPr>
            <p:sp>
              <p:nvSpPr>
                <p:cNvPr id="330" name="Google Shape;330;p33"/>
                <p:cNvSpPr txBox="1"/>
                <p:nvPr/>
              </p:nvSpPr>
              <p:spPr>
                <a:xfrm>
                  <a:off x="2418" y="1420"/>
                  <a:ext cx="1296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An attribute encompassing the notion of good, better best can be represented equally well by the values {1, 2, 3} or by { 0.5, 1, 10}.</a:t>
                  </a:r>
                  <a:endParaRPr/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31" name="Google Shape;331;p33"/>
                <p:cNvSpPr txBox="1"/>
                <p:nvPr/>
              </p:nvSpPr>
              <p:spPr>
                <a:xfrm>
                  <a:off x="2375" y="1420"/>
                  <a:ext cx="1382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332" name="Google Shape;332;p33"/>
              <p:cNvGrpSpPr/>
              <p:nvPr/>
            </p:nvGrpSpPr>
            <p:grpSpPr>
              <a:xfrm>
                <a:off x="0" y="2512"/>
                <a:ext cx="684" cy="1092"/>
                <a:chOff x="0" y="2512"/>
                <a:chExt cx="684" cy="1092"/>
              </a:xfrm>
            </p:grpSpPr>
            <p:sp>
              <p:nvSpPr>
                <p:cNvPr id="333" name="Google Shape;333;p33"/>
                <p:cNvSpPr txBox="1"/>
                <p:nvPr/>
              </p:nvSpPr>
              <p:spPr>
                <a:xfrm>
                  <a:off x="43" y="2512"/>
                  <a:ext cx="598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Interval</a:t>
                  </a:r>
                  <a:endParaRPr/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34" name="Google Shape;334;p33"/>
                <p:cNvSpPr txBox="1"/>
                <p:nvPr/>
              </p:nvSpPr>
              <p:spPr>
                <a:xfrm>
                  <a:off x="0" y="2512"/>
                  <a:ext cx="684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335" name="Google Shape;335;p33"/>
              <p:cNvGrpSpPr/>
              <p:nvPr/>
            </p:nvGrpSpPr>
            <p:grpSpPr>
              <a:xfrm>
                <a:off x="684" y="2512"/>
                <a:ext cx="1691" cy="1092"/>
                <a:chOff x="684" y="2512"/>
                <a:chExt cx="1691" cy="1092"/>
              </a:xfrm>
            </p:grpSpPr>
            <p:sp>
              <p:nvSpPr>
                <p:cNvPr id="336" name="Google Shape;336;p33"/>
                <p:cNvSpPr txBox="1"/>
                <p:nvPr/>
              </p:nvSpPr>
              <p:spPr>
                <a:xfrm>
                  <a:off x="727" y="2512"/>
                  <a:ext cx="1605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1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new_value =a * old_value + b </a:t>
                  </a: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where a and b are constants</a:t>
                  </a:r>
                  <a:endParaRPr/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37" name="Google Shape;337;p33"/>
                <p:cNvSpPr txBox="1"/>
                <p:nvPr/>
              </p:nvSpPr>
              <p:spPr>
                <a:xfrm>
                  <a:off x="684" y="2512"/>
                  <a:ext cx="1691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338" name="Google Shape;338;p33"/>
              <p:cNvGrpSpPr/>
              <p:nvPr/>
            </p:nvGrpSpPr>
            <p:grpSpPr>
              <a:xfrm>
                <a:off x="2375" y="2512"/>
                <a:ext cx="1382" cy="1092"/>
                <a:chOff x="2375" y="2512"/>
                <a:chExt cx="1382" cy="1092"/>
              </a:xfrm>
            </p:grpSpPr>
            <p:sp>
              <p:nvSpPr>
                <p:cNvPr id="339" name="Google Shape;339;p33"/>
                <p:cNvSpPr txBox="1"/>
                <p:nvPr/>
              </p:nvSpPr>
              <p:spPr>
                <a:xfrm>
                  <a:off x="2418" y="2512"/>
                  <a:ext cx="1296" cy="109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Thus, the Fahrenheit and Celsius temperature scales differ in terms of where their zero value is and the size of a unit (degree).</a:t>
                  </a:r>
                  <a:endParaRPr/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40" name="Google Shape;340;p33"/>
                <p:cNvSpPr txBox="1"/>
                <p:nvPr/>
              </p:nvSpPr>
              <p:spPr>
                <a:xfrm>
                  <a:off x="2375" y="2512"/>
                  <a:ext cx="1382" cy="109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341" name="Google Shape;341;p33"/>
              <p:cNvGrpSpPr/>
              <p:nvPr/>
            </p:nvGrpSpPr>
            <p:grpSpPr>
              <a:xfrm>
                <a:off x="0" y="3604"/>
                <a:ext cx="684" cy="556"/>
                <a:chOff x="0" y="3604"/>
                <a:chExt cx="684" cy="556"/>
              </a:xfrm>
            </p:grpSpPr>
            <p:sp>
              <p:nvSpPr>
                <p:cNvPr id="342" name="Google Shape;342;p33"/>
                <p:cNvSpPr txBox="1"/>
                <p:nvPr/>
              </p:nvSpPr>
              <p:spPr>
                <a:xfrm>
                  <a:off x="43" y="3604"/>
                  <a:ext cx="598" cy="5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Ratio</a:t>
                  </a:r>
                  <a:endParaRPr/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43" name="Google Shape;343;p33"/>
                <p:cNvSpPr txBox="1"/>
                <p:nvPr/>
              </p:nvSpPr>
              <p:spPr>
                <a:xfrm>
                  <a:off x="0" y="3604"/>
                  <a:ext cx="684" cy="556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344" name="Google Shape;344;p33"/>
              <p:cNvGrpSpPr/>
              <p:nvPr/>
            </p:nvGrpSpPr>
            <p:grpSpPr>
              <a:xfrm>
                <a:off x="684" y="3604"/>
                <a:ext cx="1691" cy="556"/>
                <a:chOff x="684" y="3604"/>
                <a:chExt cx="1691" cy="556"/>
              </a:xfrm>
            </p:grpSpPr>
            <p:sp>
              <p:nvSpPr>
                <p:cNvPr id="345" name="Google Shape;345;p33"/>
                <p:cNvSpPr txBox="1"/>
                <p:nvPr/>
              </p:nvSpPr>
              <p:spPr>
                <a:xfrm>
                  <a:off x="727" y="3604"/>
                  <a:ext cx="1605" cy="5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1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new_value = a * old_value</a:t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46" name="Google Shape;346;p33"/>
                <p:cNvSpPr txBox="1"/>
                <p:nvPr/>
              </p:nvSpPr>
              <p:spPr>
                <a:xfrm>
                  <a:off x="684" y="3604"/>
                  <a:ext cx="1691" cy="556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grpSp>
            <p:nvGrpSpPr>
              <p:cNvPr id="347" name="Google Shape;347;p33"/>
              <p:cNvGrpSpPr/>
              <p:nvPr/>
            </p:nvGrpSpPr>
            <p:grpSpPr>
              <a:xfrm>
                <a:off x="2375" y="3604"/>
                <a:ext cx="1382" cy="556"/>
                <a:chOff x="2375" y="3604"/>
                <a:chExt cx="1382" cy="556"/>
              </a:xfrm>
            </p:grpSpPr>
            <p:sp>
              <p:nvSpPr>
                <p:cNvPr id="348" name="Google Shape;348;p33"/>
                <p:cNvSpPr txBox="1"/>
                <p:nvPr/>
              </p:nvSpPr>
              <p:spPr>
                <a:xfrm>
                  <a:off x="2418" y="3604"/>
                  <a:ext cx="1296" cy="55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Times New Roman"/>
                    <a:buNone/>
                  </a:pPr>
                  <a:r>
                    <a:rPr b="0" i="0" lang="en-US" sz="18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Length can be measured in meters or feet.</a:t>
                  </a:r>
                  <a:endParaRPr/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349" name="Google Shape;349;p33"/>
                <p:cNvSpPr txBox="1"/>
                <p:nvPr/>
              </p:nvSpPr>
              <p:spPr>
                <a:xfrm>
                  <a:off x="2375" y="3604"/>
                  <a:ext cx="1382" cy="556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A0A0A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</p:grpSp>
        <p:sp>
          <p:nvSpPr>
            <p:cNvPr id="350" name="Google Shape;350;p33"/>
            <p:cNvSpPr txBox="1"/>
            <p:nvPr/>
          </p:nvSpPr>
          <p:spPr>
            <a:xfrm>
              <a:off x="-2" y="-2"/>
              <a:ext cx="3761" cy="4164"/>
            </a:xfrm>
            <a:prstGeom prst="rect">
              <a:avLst/>
            </a:prstGeom>
            <a:noFill/>
            <a:ln cap="flat" cmpd="sng" w="9525">
              <a:solidFill>
                <a:srgbClr val="A0A0A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1443037" y="804862"/>
            <a:ext cx="6572250" cy="1049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b="0" i="0" lang="en-US" sz="32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DISCRETE AND CONTINUOUS ATTRIBUTES </a:t>
            </a:r>
            <a:endParaRPr/>
          </a:p>
        </p:txBody>
      </p:sp>
      <p:sp>
        <p:nvSpPr>
          <p:cNvPr id="356" name="Google Shape;356;p34"/>
          <p:cNvSpPr txBox="1"/>
          <p:nvPr>
            <p:ph idx="1" type="body"/>
          </p:nvPr>
        </p:nvSpPr>
        <p:spPr>
          <a:xfrm>
            <a:off x="1443037" y="2016125"/>
            <a:ext cx="6572250" cy="3449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Discrete Attribute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Has only a finite or countably infinite set of values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Examples: zip codes, counts, or the set of words in a collection of documents 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Often represented as integer variables.   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Note: binary attributes are a special case of discrete attributes </a:t>
            </a:r>
            <a:endParaRPr/>
          </a:p>
          <a:p>
            <a:pPr indent="-133350" lvl="4" marL="20574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Continuous Attribute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Has real numbers as attribute values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Examples: temperature, height, or weight.  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Practically, real values can only be measured and represented using a finite number of digits.</a:t>
            </a:r>
            <a:endParaRPr/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Continuous attributes are typically represented as floating-point variables.  </a:t>
            </a:r>
            <a:endParaRPr/>
          </a:p>
          <a:p>
            <a:pPr indent="-12065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1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10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7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4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12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5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8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9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2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6_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